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3" r:id="rId4"/>
    <p:sldId id="259" r:id="rId5"/>
    <p:sldId id="260" r:id="rId6"/>
    <p:sldId id="261" r:id="rId7"/>
    <p:sldId id="275" r:id="rId8"/>
    <p:sldId id="274" r:id="rId9"/>
    <p:sldId id="263" r:id="rId10"/>
    <p:sldId id="272" r:id="rId11"/>
    <p:sldId id="264" r:id="rId12"/>
    <p:sldId id="267" r:id="rId13"/>
    <p:sldId id="266" r:id="rId14"/>
    <p:sldId id="268" r:id="rId15"/>
    <p:sldId id="269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951B38BD-243A-384C-ADD5-4DA650C4ACE7}">
          <p14:sldIdLst>
            <p14:sldId id="256"/>
            <p14:sldId id="257"/>
            <p14:sldId id="273"/>
            <p14:sldId id="259"/>
            <p14:sldId id="260"/>
            <p14:sldId id="261"/>
            <p14:sldId id="275"/>
            <p14:sldId id="274"/>
            <p14:sldId id="263"/>
            <p14:sldId id="272"/>
            <p14:sldId id="264"/>
            <p14:sldId id="267"/>
            <p14:sldId id="266"/>
            <p14:sldId id="268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49">
          <p15:clr>
            <a:srgbClr val="A4A3A4"/>
          </p15:clr>
        </p15:guide>
        <p15:guide id="2" pos="6698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1" roundtripDataSignature="AMtx7mihzjEhVIUJevCOt2Kp2Qu0SXeY3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9484EC-BF1E-FE4E-B408-95D4044F924D}" v="68" dt="2025-01-13T02:51:14.271"/>
  </p1510:revLst>
</p1510:revInfo>
</file>

<file path=ppt/tableStyles.xml><?xml version="1.0" encoding="utf-8"?>
<a:tblStyleLst xmlns:a="http://schemas.openxmlformats.org/drawingml/2006/main" def="{0ACB19F5-794B-4AED-A834-95479BD32AB5}">
  <a:tblStyle styleId="{0ACB19F5-794B-4AED-A834-95479BD32AB5}" styleName="Table_0">
    <a:wholeTbl>
      <a:tcTxStyle b="off" i="off">
        <a:font>
          <a:latin typeface="游ゴシック"/>
          <a:ea typeface="游ゴシック"/>
          <a:cs typeface="游ゴシック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游ゴシック"/>
          <a:ea typeface="游ゴシック"/>
          <a:cs typeface="游ゴシック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游ゴシック"/>
          <a:ea typeface="游ゴシック"/>
          <a:cs typeface="游ゴシック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游ゴシック"/>
          <a:ea typeface="游ゴシック"/>
          <a:cs typeface="游ゴシック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游ゴシック"/>
          <a:ea typeface="游ゴシック"/>
          <a:cs typeface="游ゴシック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1CD663A-41ED-4EBC-9123-A1BAFFDC4D39}" styleName="Table_1">
    <a:wholeTbl>
      <a:tcTxStyle b="off" i="off">
        <a:font>
          <a:latin typeface="游ゴシック"/>
          <a:ea typeface="游ゴシック"/>
          <a:cs typeface="游ゴシック"/>
        </a:font>
        <a:schemeClr val="dk1"/>
      </a:tcTxStyle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游ゴシック"/>
          <a:ea typeface="游ゴシック"/>
          <a:cs typeface="游ゴシック"/>
        </a:font>
        <a:schemeClr val="lt1"/>
      </a:tcTxStyle>
      <a:tcStyle>
        <a:tcBdr/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65"/>
    <p:restoredTop sz="96296"/>
  </p:normalViewPr>
  <p:slideViewPr>
    <p:cSldViewPr snapToGrid="0">
      <p:cViewPr varScale="1">
        <p:scale>
          <a:sx n="121" d="100"/>
          <a:sy n="121" d="100"/>
        </p:scale>
        <p:origin x="928" y="184"/>
      </p:cViewPr>
      <p:guideLst>
        <p:guide orient="horz" pos="1049"/>
        <p:guide pos="66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>
          <a:extLst>
            <a:ext uri="{FF2B5EF4-FFF2-40B4-BE49-F238E27FC236}">
              <a16:creationId xmlns:a16="http://schemas.microsoft.com/office/drawing/2014/main" id="{536638A7-5016-9668-E2E4-93E680272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1:notes">
            <a:extLst>
              <a:ext uri="{FF2B5EF4-FFF2-40B4-BE49-F238E27FC236}">
                <a16:creationId xmlns:a16="http://schemas.microsoft.com/office/drawing/2014/main" id="{749666D3-8836-E92B-4CAD-D414843F9D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:notes">
            <a:extLst>
              <a:ext uri="{FF2B5EF4-FFF2-40B4-BE49-F238E27FC236}">
                <a16:creationId xmlns:a16="http://schemas.microsoft.com/office/drawing/2014/main" id="{D523084A-3C75-8964-E385-0D3C84BA0E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0161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a504e0aca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g2a504e0aca5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g2a504e0aca5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15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3263230ac5a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g3263230ac5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>
          <a:extLst>
            <a:ext uri="{FF2B5EF4-FFF2-40B4-BE49-F238E27FC236}">
              <a16:creationId xmlns:a16="http://schemas.microsoft.com/office/drawing/2014/main" id="{D5D3ECD3-3D3C-0E82-073F-868103AB2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3263230ac5a_0_1:notes">
            <a:extLst>
              <a:ext uri="{FF2B5EF4-FFF2-40B4-BE49-F238E27FC236}">
                <a16:creationId xmlns:a16="http://schemas.microsoft.com/office/drawing/2014/main" id="{EC522D65-C9F0-A19C-97F7-6803048BF6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g3263230ac5a_0_1:notes">
            <a:extLst>
              <a:ext uri="{FF2B5EF4-FFF2-40B4-BE49-F238E27FC236}">
                <a16:creationId xmlns:a16="http://schemas.microsoft.com/office/drawing/2014/main" id="{26D73FED-01AD-02CD-1C63-A455344C05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6406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>
          <a:extLst>
            <a:ext uri="{FF2B5EF4-FFF2-40B4-BE49-F238E27FC236}">
              <a16:creationId xmlns:a16="http://schemas.microsoft.com/office/drawing/2014/main" id="{01ACB0B1-0B37-1950-C1A4-78E510CDA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>
            <a:extLst>
              <a:ext uri="{FF2B5EF4-FFF2-40B4-BE49-F238E27FC236}">
                <a16:creationId xmlns:a16="http://schemas.microsoft.com/office/drawing/2014/main" id="{2FC03653-C911-1294-DCB1-AC79718473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>
            <a:extLst>
              <a:ext uri="{FF2B5EF4-FFF2-40B4-BE49-F238E27FC236}">
                <a16:creationId xmlns:a16="http://schemas.microsoft.com/office/drawing/2014/main" id="{7BFFDA74-22B6-D4A0-AA26-88B8A931B0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2894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>
          <a:extLst>
            <a:ext uri="{FF2B5EF4-FFF2-40B4-BE49-F238E27FC236}">
              <a16:creationId xmlns:a16="http://schemas.microsoft.com/office/drawing/2014/main" id="{781201A4-16BA-C5D8-BA10-A563A16EE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>
            <a:extLst>
              <a:ext uri="{FF2B5EF4-FFF2-40B4-BE49-F238E27FC236}">
                <a16:creationId xmlns:a16="http://schemas.microsoft.com/office/drawing/2014/main" id="{833D8784-56CB-9F1C-0133-3431014C38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>
            <a:extLst>
              <a:ext uri="{FF2B5EF4-FFF2-40B4-BE49-F238E27FC236}">
                <a16:creationId xmlns:a16="http://schemas.microsoft.com/office/drawing/2014/main" id="{001AD5D9-4284-C1DF-284F-0DE44A741E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3099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">
  <p:cSld name="白紙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body" idx="1"/>
          </p:nvPr>
        </p:nvSpPr>
        <p:spPr>
          <a:xfrm>
            <a:off x="243070" y="-28937"/>
            <a:ext cx="66673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88179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4" name="Google Shape;24;p17"/>
          <p:cNvCxnSpPr/>
          <p:nvPr/>
        </p:nvCxnSpPr>
        <p:spPr>
          <a:xfrm rot="10800000">
            <a:off x="208345" y="173620"/>
            <a:ext cx="0" cy="451413"/>
          </a:xfrm>
          <a:prstGeom prst="straightConnector1">
            <a:avLst/>
          </a:prstGeom>
          <a:noFill/>
          <a:ln w="57150" cap="flat" cmpd="sng">
            <a:solidFill>
              <a:srgbClr val="00469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" name="Google Shape;25;p17"/>
          <p:cNvSpPr/>
          <p:nvPr/>
        </p:nvSpPr>
        <p:spPr>
          <a:xfrm>
            <a:off x="0" y="6492874"/>
            <a:ext cx="12191999" cy="365125"/>
          </a:xfrm>
          <a:prstGeom prst="rect">
            <a:avLst/>
          </a:prstGeom>
          <a:gradFill>
            <a:gsLst>
              <a:gs pos="0">
                <a:srgbClr val="004699"/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17"/>
          <p:cNvPicPr preferRelativeResize="0"/>
          <p:nvPr/>
        </p:nvPicPr>
        <p:blipFill rotWithShape="1">
          <a:blip r:embed="rId2">
            <a:alphaModFix/>
          </a:blip>
          <a:srcRect b="17918"/>
          <a:stretch/>
        </p:blipFill>
        <p:spPr>
          <a:xfrm>
            <a:off x="11400050" y="140234"/>
            <a:ext cx="615401" cy="6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74;g3263230ac5a_0_1">
            <a:extLst>
              <a:ext uri="{FF2B5EF4-FFF2-40B4-BE49-F238E27FC236}">
                <a16:creationId xmlns:a16="http://schemas.microsoft.com/office/drawing/2014/main" id="{3360485D-4AC6-F345-D7F6-88518F7F33A4}"/>
              </a:ext>
            </a:extLst>
          </p:cNvPr>
          <p:cNvSpPr txBox="1">
            <a:spLocks/>
          </p:cNvSpPr>
          <p:nvPr userDrawn="1"/>
        </p:nvSpPr>
        <p:spPr>
          <a:xfrm>
            <a:off x="4038600" y="649287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>
                <a:solidFill>
                  <a:schemeClr val="lt1"/>
                </a:solidFill>
              </a:rPr>
              <a:t>Copyright© 202</a:t>
            </a:r>
            <a:r>
              <a:rPr lang="en-US" altLang="ja-JP">
                <a:solidFill>
                  <a:schemeClr val="lt1"/>
                </a:solidFill>
              </a:rPr>
              <a:t>5</a:t>
            </a:r>
            <a:r>
              <a:rPr lang="ja-JP">
                <a:solidFill>
                  <a:schemeClr val="lt1"/>
                </a:solidFill>
              </a:rPr>
              <a:t> </a:t>
            </a:r>
            <a:r>
              <a:rPr lang="en-US" altLang="ja-JP">
                <a:solidFill>
                  <a:schemeClr val="lt1"/>
                </a:solidFill>
              </a:rPr>
              <a:t>Movie Penguin</a:t>
            </a:r>
            <a:endParaRPr lang="en-US" altLang="ja-JP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ユーザー設定レイアウト">
  <p:cSld name="ユーザー設定レイアウト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/>
          <p:nvPr/>
        </p:nvSpPr>
        <p:spPr>
          <a:xfrm>
            <a:off x="0" y="6492874"/>
            <a:ext cx="12191999" cy="365125"/>
          </a:xfrm>
          <a:prstGeom prst="rect">
            <a:avLst/>
          </a:prstGeom>
          <a:solidFill>
            <a:srgbClr val="0046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8"/>
          <p:cNvSpPr txBox="1">
            <a:spLocks noGrp="1"/>
          </p:cNvSpPr>
          <p:nvPr>
            <p:ph type="ftr" idx="11"/>
          </p:nvPr>
        </p:nvSpPr>
        <p:spPr>
          <a:xfrm>
            <a:off x="4038600" y="649287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74;g3263230ac5a_0_1">
            <a:extLst>
              <a:ext uri="{FF2B5EF4-FFF2-40B4-BE49-F238E27FC236}">
                <a16:creationId xmlns:a16="http://schemas.microsoft.com/office/drawing/2014/main" id="{28FEB0E1-6BFF-2780-9B8D-C1095C4E5280}"/>
              </a:ext>
            </a:extLst>
          </p:cNvPr>
          <p:cNvSpPr txBox="1">
            <a:spLocks/>
          </p:cNvSpPr>
          <p:nvPr userDrawn="1"/>
        </p:nvSpPr>
        <p:spPr>
          <a:xfrm>
            <a:off x="4038600" y="649287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>
                <a:solidFill>
                  <a:schemeClr val="lt1"/>
                </a:solidFill>
              </a:rPr>
              <a:t>Copyright© 202</a:t>
            </a:r>
            <a:r>
              <a:rPr lang="en-US" altLang="ja-JP">
                <a:solidFill>
                  <a:schemeClr val="lt1"/>
                </a:solidFill>
              </a:rPr>
              <a:t>5</a:t>
            </a:r>
            <a:r>
              <a:rPr lang="ja-JP">
                <a:solidFill>
                  <a:schemeClr val="lt1"/>
                </a:solidFill>
              </a:rPr>
              <a:t> </a:t>
            </a:r>
            <a:r>
              <a:rPr lang="en-US" altLang="ja-JP">
                <a:solidFill>
                  <a:schemeClr val="lt1"/>
                </a:solidFill>
              </a:rPr>
              <a:t>Movie Penguin</a:t>
            </a:r>
            <a:endParaRPr lang="en-US" altLang="ja-JP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rikito-movie-marketing.com/case/mea_cas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ikito-movie-marketing.com/case/mea_case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notesSlide" Target="../notesSlides/notesSlide8.xml"/><Relationship Id="rId7" Type="http://schemas.openxmlformats.org/officeDocument/2006/relationships/hyperlink" Target="http://drive.google.com/file/d/1O-YVVrNrK08SlNZ8ErLqkl7-2bistVYb/view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lPcoazKm6I?feature=oembed" TargetMode="External"/><Relationship Id="rId6" Type="http://schemas.openxmlformats.org/officeDocument/2006/relationships/image" Target="../media/image17.jpg"/><Relationship Id="rId5" Type="http://schemas.openxmlformats.org/officeDocument/2006/relationships/hyperlink" Target="http://drive.google.com/file/d/1q9kYeDsckW2hhZub4JZlFST5pG7KpzgW/view" TargetMode="Externa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4699">
                  <a:alpha val="84705"/>
                </a:srgbClr>
              </a:gs>
              <a:gs pos="50000">
                <a:srgbClr val="1A61AA">
                  <a:alpha val="94901"/>
                </a:srgbClr>
              </a:gs>
              <a:gs pos="100000">
                <a:srgbClr val="00AAEB">
                  <a:alpha val="8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0" y="3990109"/>
            <a:ext cx="12192000" cy="2867891"/>
          </a:xfrm>
          <a:prstGeom prst="triangle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3"/>
          <p:cNvSpPr txBox="1"/>
          <p:nvPr/>
        </p:nvSpPr>
        <p:spPr>
          <a:xfrm>
            <a:off x="957424" y="1710376"/>
            <a:ext cx="934552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altLang="ja-JP" sz="4400" b="1" dirty="0">
                <a:solidFill>
                  <a:schemeClr val="lt1"/>
                </a:solidFill>
              </a:rPr>
              <a:t>TikTok</a:t>
            </a:r>
            <a:r>
              <a:rPr lang="ja-JP" altLang="en-US" sz="4400" b="1">
                <a:solidFill>
                  <a:schemeClr val="lt1"/>
                </a:solidFill>
              </a:rPr>
              <a:t>マーケティングのご提案</a:t>
            </a:r>
            <a:endParaRPr sz="4400" dirty="0"/>
          </a:p>
        </p:txBody>
      </p:sp>
      <p:sp>
        <p:nvSpPr>
          <p:cNvPr id="39" name="Google Shape;39;p3"/>
          <p:cNvSpPr txBox="1"/>
          <p:nvPr/>
        </p:nvSpPr>
        <p:spPr>
          <a:xfrm>
            <a:off x="5475620" y="3065288"/>
            <a:ext cx="6281324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iryo"/>
              <a:buNone/>
            </a:pPr>
            <a:r>
              <a:rPr lang="ja-JP" sz="2800" b="1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rPr>
              <a:t>         株式会社Movie Penguin</a:t>
            </a:r>
            <a:endParaRPr sz="2800" b="1" i="0" u="none" strike="noStrike" cap="none" dirty="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40" name="Google Shape;4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0950" y="6120825"/>
            <a:ext cx="4346627" cy="51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>
          <a:extLst>
            <a:ext uri="{FF2B5EF4-FFF2-40B4-BE49-F238E27FC236}">
              <a16:creationId xmlns:a16="http://schemas.microsoft.com/office/drawing/2014/main" id="{E630185D-352A-8B2D-B4E2-4664CCE58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1">
            <a:extLst>
              <a:ext uri="{FF2B5EF4-FFF2-40B4-BE49-F238E27FC236}">
                <a16:creationId xmlns:a16="http://schemas.microsoft.com/office/drawing/2014/main" id="{0F9DFC7F-B3EE-DE6C-A2BC-9A995D354B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3070" y="-28937"/>
            <a:ext cx="66673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ja-JP" altLang="en-US"/>
              <a:t>お客様</a:t>
            </a:r>
            <a:r>
              <a:rPr lang="ja-JP"/>
              <a:t>の声</a:t>
            </a:r>
            <a:r>
              <a:rPr lang="ja-JP" altLang="en-US"/>
              <a:t>（例）</a:t>
            </a:r>
            <a:endParaRPr dirty="0"/>
          </a:p>
        </p:txBody>
      </p:sp>
      <p:sp>
        <p:nvSpPr>
          <p:cNvPr id="333" name="Google Shape;333;p11">
            <a:extLst>
              <a:ext uri="{FF2B5EF4-FFF2-40B4-BE49-F238E27FC236}">
                <a16:creationId xmlns:a16="http://schemas.microsoft.com/office/drawing/2014/main" id="{1B057E93-6A10-7512-E625-6D3285CAD311}"/>
              </a:ext>
            </a:extLst>
          </p:cNvPr>
          <p:cNvSpPr txBox="1"/>
          <p:nvPr/>
        </p:nvSpPr>
        <p:spPr>
          <a:xfrm>
            <a:off x="243070" y="1017382"/>
            <a:ext cx="844333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ご依頼いただいた</a:t>
            </a:r>
            <a:r>
              <a:rPr lang="ja-JP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お客様</a:t>
            </a: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より</a:t>
            </a:r>
            <a:r>
              <a:rPr lang="ja-JP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感謝の言葉</a:t>
            </a: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を頂戴しております！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FA4ED45-5EE4-6220-7711-C5A9146F0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709" y="1928573"/>
            <a:ext cx="6791396" cy="3497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Google Shape;333;p11">
            <a:extLst>
              <a:ext uri="{FF2B5EF4-FFF2-40B4-BE49-F238E27FC236}">
                <a16:creationId xmlns:a16="http://schemas.microsoft.com/office/drawing/2014/main" id="{21FBD0F5-C1ED-6D33-9DD6-40BA2C3B2673}"/>
              </a:ext>
            </a:extLst>
          </p:cNvPr>
          <p:cNvSpPr txBox="1"/>
          <p:nvPr/>
        </p:nvSpPr>
        <p:spPr>
          <a:xfrm>
            <a:off x="9001147" y="5677545"/>
            <a:ext cx="344957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00">
                <a:solidFill>
                  <a:schemeClr val="dk1"/>
                </a:solidFill>
              </a:rPr>
              <a:t>「インタビューページ」</a:t>
            </a:r>
            <a:endParaRPr lang="en-US" altLang="ja-JP" sz="10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altLang="ja-JP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https://rikito-movie-marketing.com/case/mea_case/</a:t>
            </a:r>
            <a:endParaRPr lang="en" altLang="ja-JP"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</a:rPr>
              <a:t>「</a:t>
            </a:r>
            <a:r>
              <a:rPr lang="en" sz="1000" dirty="0" err="1">
                <a:solidFill>
                  <a:schemeClr val="dk1"/>
                </a:solidFill>
              </a:rPr>
              <a:t>インタビュー動画</a:t>
            </a:r>
            <a:r>
              <a:rPr lang="en" sz="1000" dirty="0">
                <a:solidFill>
                  <a:schemeClr val="dk1"/>
                </a:solidFill>
              </a:rPr>
              <a:t>」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https://rikito-movie-marketing.com/case/mea_case/</a:t>
            </a:r>
            <a:endParaRPr lang="en"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33;p11">
            <a:extLst>
              <a:ext uri="{FF2B5EF4-FFF2-40B4-BE49-F238E27FC236}">
                <a16:creationId xmlns:a16="http://schemas.microsoft.com/office/drawing/2014/main" id="{FED0504C-3735-874A-38AA-BB85697FCCDA}"/>
              </a:ext>
            </a:extLst>
          </p:cNvPr>
          <p:cNvSpPr txBox="1"/>
          <p:nvPr/>
        </p:nvSpPr>
        <p:spPr>
          <a:xfrm>
            <a:off x="9817002" y="1605308"/>
            <a:ext cx="2265103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1000" dirty="0">
                <a:solidFill>
                  <a:schemeClr val="dk1"/>
                </a:solidFill>
              </a:rPr>
              <a:t>※</a:t>
            </a:r>
            <a:r>
              <a:rPr lang="ja-JP" altLang="en-US" sz="1000">
                <a:solidFill>
                  <a:schemeClr val="dk1"/>
                </a:solidFill>
              </a:rPr>
              <a:t>数値はインタビュー地点の数値</a:t>
            </a:r>
            <a:endParaRPr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図 1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93334FA5-36FE-8687-62B3-645EEBB777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" t="6330" r="1131" b="10419"/>
          <a:stretch/>
        </p:blipFill>
        <p:spPr>
          <a:xfrm>
            <a:off x="243070" y="1728398"/>
            <a:ext cx="2023720" cy="3697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Google Shape;52;g3263230ac5a_0_1">
            <a:extLst>
              <a:ext uri="{FF2B5EF4-FFF2-40B4-BE49-F238E27FC236}">
                <a16:creationId xmlns:a16="http://schemas.microsoft.com/office/drawing/2014/main" id="{C99FACFE-270D-1C99-7190-CB9A9C343A3E}"/>
              </a:ext>
            </a:extLst>
          </p:cNvPr>
          <p:cNvSpPr txBox="1"/>
          <p:nvPr/>
        </p:nvSpPr>
        <p:spPr>
          <a:xfrm>
            <a:off x="2413634" y="2422933"/>
            <a:ext cx="273023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altLang="ja-JP" sz="1600" b="1" dirty="0">
                <a:solidFill>
                  <a:schemeClr val="dk1"/>
                </a:solidFill>
              </a:rPr>
              <a:t>【</a:t>
            </a:r>
            <a:r>
              <a:rPr lang="ja-JP" altLang="en-US" sz="1600" b="1">
                <a:solidFill>
                  <a:schemeClr val="dk1"/>
                </a:solidFill>
              </a:rPr>
              <a:t>実績</a:t>
            </a:r>
            <a:r>
              <a:rPr lang="en-US" altLang="ja-JP" sz="1600" b="1" dirty="0">
                <a:solidFill>
                  <a:schemeClr val="dk1"/>
                </a:solidFill>
              </a:rPr>
              <a:t>】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sz="1600" b="1">
                <a:solidFill>
                  <a:schemeClr val="dk1"/>
                </a:solidFill>
              </a:rPr>
              <a:t>・</a:t>
            </a:r>
            <a:r>
              <a:rPr lang="en-US" altLang="ja-JP" sz="1600" b="1" dirty="0">
                <a:solidFill>
                  <a:schemeClr val="dk1"/>
                </a:solidFill>
              </a:rPr>
              <a:t>150</a:t>
            </a:r>
            <a:r>
              <a:rPr lang="ja-JP" altLang="en-US" sz="1600" b="1">
                <a:solidFill>
                  <a:schemeClr val="dk1"/>
                </a:solidFill>
              </a:rPr>
              <a:t>万の売上アップ</a:t>
            </a:r>
            <a:endParaRPr lang="en-US" altLang="ja-JP" sz="1600" b="1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sz="1600" b="1">
                <a:solidFill>
                  <a:schemeClr val="dk1"/>
                </a:solidFill>
              </a:rPr>
              <a:t>・</a:t>
            </a:r>
            <a:r>
              <a:rPr lang="en-US" altLang="ja-JP" sz="1600" b="1" dirty="0">
                <a:solidFill>
                  <a:schemeClr val="dk1"/>
                </a:solidFill>
              </a:rPr>
              <a:t>20</a:t>
            </a:r>
            <a:r>
              <a:rPr lang="ja-JP" altLang="en-US" sz="1600" b="1">
                <a:solidFill>
                  <a:schemeClr val="dk1"/>
                </a:solidFill>
              </a:rPr>
              <a:t>組の新規集客</a:t>
            </a:r>
            <a:endParaRPr lang="en-US" altLang="ja-JP" sz="1600" b="1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sz="1600" b="1">
                <a:solidFill>
                  <a:schemeClr val="dk1"/>
                </a:solidFill>
              </a:rPr>
              <a:t>・</a:t>
            </a:r>
            <a:r>
              <a:rPr lang="en-US" altLang="ja-JP" sz="1600" b="1" dirty="0">
                <a:solidFill>
                  <a:schemeClr val="dk1"/>
                </a:solidFill>
              </a:rPr>
              <a:t>3</a:t>
            </a:r>
            <a:r>
              <a:rPr lang="ja-JP" altLang="en-US" sz="1600" b="1">
                <a:solidFill>
                  <a:schemeClr val="dk1"/>
                </a:solidFill>
              </a:rPr>
              <a:t>組のリピーター獲得</a:t>
            </a:r>
            <a:endParaRPr lang="en-US" altLang="ja-JP" sz="1600" b="1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sz="1600" b="1">
                <a:solidFill>
                  <a:schemeClr val="dk1"/>
                </a:solidFill>
              </a:rPr>
              <a:t>・</a:t>
            </a:r>
            <a:r>
              <a:rPr lang="en-US" altLang="ja-JP" sz="1600" b="1" dirty="0">
                <a:solidFill>
                  <a:schemeClr val="dk1"/>
                </a:solidFill>
              </a:rPr>
              <a:t>2</a:t>
            </a:r>
            <a:r>
              <a:rPr lang="ja-JP" altLang="en-US" sz="1600" b="1">
                <a:solidFill>
                  <a:schemeClr val="dk1"/>
                </a:solidFill>
              </a:rPr>
              <a:t>名の採用</a:t>
            </a:r>
            <a:endParaRPr lang="en-US" altLang="ja-JP" sz="1600" b="1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sz="1600" b="1">
                <a:solidFill>
                  <a:schemeClr val="dk1"/>
                </a:solidFill>
              </a:rPr>
              <a:t>・</a:t>
            </a:r>
            <a:r>
              <a:rPr lang="en-US" altLang="ja-JP" sz="1600" b="1" dirty="0">
                <a:solidFill>
                  <a:schemeClr val="dk1"/>
                </a:solidFill>
              </a:rPr>
              <a:t>3</a:t>
            </a:r>
            <a:r>
              <a:rPr lang="ja-JP" altLang="en-US" sz="1600" b="1">
                <a:solidFill>
                  <a:schemeClr val="dk1"/>
                </a:solidFill>
              </a:rPr>
              <a:t>ヶ月で</a:t>
            </a:r>
            <a:r>
              <a:rPr lang="en-US" altLang="ja-JP" sz="1600" b="1" dirty="0">
                <a:solidFill>
                  <a:schemeClr val="dk1"/>
                </a:solidFill>
              </a:rPr>
              <a:t>1,000</a:t>
            </a:r>
            <a:r>
              <a:rPr lang="ja-JP" altLang="en-US" sz="1600" b="1">
                <a:solidFill>
                  <a:schemeClr val="dk1"/>
                </a:solidFill>
              </a:rPr>
              <a:t>フォロワー</a:t>
            </a:r>
            <a:endParaRPr lang="en-US" altLang="ja-JP" sz="1600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80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0"/>
          <p:cNvSpPr txBox="1">
            <a:spLocks noGrp="1"/>
          </p:cNvSpPr>
          <p:nvPr>
            <p:ph type="body" idx="1"/>
          </p:nvPr>
        </p:nvSpPr>
        <p:spPr>
          <a:xfrm>
            <a:off x="243070" y="-28937"/>
            <a:ext cx="66673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ja-JP" altLang="en-US"/>
              <a:t>ご依頼</a:t>
            </a:r>
            <a:r>
              <a:rPr lang="ja-JP"/>
              <a:t>後のBefore/Afterイメージ</a:t>
            </a:r>
            <a:endParaRPr dirty="0"/>
          </a:p>
        </p:txBody>
      </p:sp>
      <p:sp>
        <p:nvSpPr>
          <p:cNvPr id="304" name="Google Shape;304;p10"/>
          <p:cNvSpPr/>
          <p:nvPr/>
        </p:nvSpPr>
        <p:spPr>
          <a:xfrm>
            <a:off x="6096000" y="1923802"/>
            <a:ext cx="6096000" cy="4180113"/>
          </a:xfrm>
          <a:prstGeom prst="rect">
            <a:avLst/>
          </a:prstGeom>
          <a:gradFill>
            <a:gsLst>
              <a:gs pos="0">
                <a:srgbClr val="0056A6"/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0"/>
          <p:cNvSpPr/>
          <p:nvPr/>
        </p:nvSpPr>
        <p:spPr>
          <a:xfrm>
            <a:off x="-1" y="1923803"/>
            <a:ext cx="6096000" cy="4180112"/>
          </a:xfrm>
          <a:prstGeom prst="rect">
            <a:avLst/>
          </a:prstGeom>
          <a:solidFill>
            <a:srgbClr val="AEAB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0"/>
          <p:cNvSpPr/>
          <p:nvPr/>
        </p:nvSpPr>
        <p:spPr>
          <a:xfrm>
            <a:off x="-2" y="1923803"/>
            <a:ext cx="6096000" cy="4180112"/>
          </a:xfrm>
          <a:prstGeom prst="rect">
            <a:avLst/>
          </a:prstGeom>
          <a:solidFill>
            <a:schemeClr val="l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0"/>
          <p:cNvSpPr/>
          <p:nvPr/>
        </p:nvSpPr>
        <p:spPr>
          <a:xfrm rot="5400000">
            <a:off x="5731197" y="3819997"/>
            <a:ext cx="1158384" cy="428782"/>
          </a:xfrm>
          <a:prstGeom prst="triangle">
            <a:avLst>
              <a:gd name="adj" fmla="val 50000"/>
            </a:avLst>
          </a:prstGeom>
          <a:solidFill>
            <a:srgbClr val="C7C4C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5486" y="4528841"/>
            <a:ext cx="653568" cy="870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512046">
            <a:off x="3623197" y="3679570"/>
            <a:ext cx="1739151" cy="1545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32455" y="3227157"/>
            <a:ext cx="1982086" cy="115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9037836" flipH="1">
            <a:off x="356410" y="3684428"/>
            <a:ext cx="1727195" cy="1535044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0"/>
          <p:cNvSpPr txBox="1"/>
          <p:nvPr/>
        </p:nvSpPr>
        <p:spPr>
          <a:xfrm>
            <a:off x="536973" y="4140228"/>
            <a:ext cx="121835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最近の子は</a:t>
            </a:r>
            <a:endParaRPr lang="en-US" altLang="ja-JP"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1200" b="1" dirty="0">
                <a:solidFill>
                  <a:schemeClr val="dk1"/>
                </a:solidFill>
              </a:rPr>
              <a:t>TikTok</a:t>
            </a:r>
            <a:r>
              <a:rPr lang="ja-JP" altLang="en-US" sz="1200" b="1">
                <a:solidFill>
                  <a:schemeClr val="dk1"/>
                </a:solidFill>
              </a:rPr>
              <a:t>を見てるらしい</a:t>
            </a:r>
            <a:r>
              <a:rPr lang="ja-JP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dirty="0"/>
          </a:p>
        </p:txBody>
      </p:sp>
      <p:sp>
        <p:nvSpPr>
          <p:cNvPr id="314" name="Google Shape;314;p10"/>
          <p:cNvSpPr txBox="1"/>
          <p:nvPr/>
        </p:nvSpPr>
        <p:spPr>
          <a:xfrm>
            <a:off x="1254542" y="3478180"/>
            <a:ext cx="322374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本当に採用や集客で</a:t>
            </a:r>
            <a:endParaRPr lang="en-US" altLang="ja-JP"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費用対効果</a:t>
            </a:r>
            <a:endParaRPr lang="en-US" altLang="ja-JP"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</a:rPr>
              <a:t>出るの？</a:t>
            </a: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0"/>
          <p:cNvSpPr txBox="1"/>
          <p:nvPr/>
        </p:nvSpPr>
        <p:spPr>
          <a:xfrm>
            <a:off x="2937093" y="4078353"/>
            <a:ext cx="322374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内製</a:t>
            </a:r>
            <a:r>
              <a:rPr lang="en-US" altLang="ja-JP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ja-JP" alt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外注で</a:t>
            </a:r>
            <a:endParaRPr lang="en-US" altLang="ja-JP"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</a:rPr>
              <a:t>取り組んでも</a:t>
            </a:r>
            <a:endParaRPr lang="en-US" altLang="ja-JP" sz="12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結果が出ない</a:t>
            </a:r>
            <a:r>
              <a:rPr lang="en-US" altLang="ja-JP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‥</a:t>
            </a: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0"/>
          <p:cNvSpPr txBox="1"/>
          <p:nvPr/>
        </p:nvSpPr>
        <p:spPr>
          <a:xfrm>
            <a:off x="2303876" y="2479913"/>
            <a:ext cx="118333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0"/>
          <p:cNvSpPr txBox="1"/>
          <p:nvPr/>
        </p:nvSpPr>
        <p:spPr>
          <a:xfrm>
            <a:off x="8829705" y="2479913"/>
            <a:ext cx="9300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After</a:t>
            </a:r>
            <a:endParaRPr sz="1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14826" y="4483450"/>
            <a:ext cx="918448" cy="9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5231" y="3875773"/>
            <a:ext cx="1894765" cy="132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20375" y="3117023"/>
            <a:ext cx="1895069" cy="1267398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0"/>
          <p:cNvSpPr txBox="1"/>
          <p:nvPr/>
        </p:nvSpPr>
        <p:spPr>
          <a:xfrm>
            <a:off x="6754024" y="4299008"/>
            <a:ext cx="1877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</a:rPr>
              <a:t>新たな採用・集客</a:t>
            </a:r>
            <a:endParaRPr lang="en-US" altLang="ja-JP" sz="12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基盤ができた！</a:t>
            </a: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0"/>
          <p:cNvSpPr txBox="1"/>
          <p:nvPr/>
        </p:nvSpPr>
        <p:spPr>
          <a:xfrm>
            <a:off x="8455285" y="3479434"/>
            <a:ext cx="157772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</a:rPr>
              <a:t>費用も良心的で</a:t>
            </a:r>
            <a:endParaRPr lang="en-US" altLang="ja-JP" sz="12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</a:rPr>
              <a:t>経営負担</a:t>
            </a:r>
            <a:r>
              <a:rPr lang="en-US" altLang="ja-JP" sz="1200" b="1" dirty="0">
                <a:solidFill>
                  <a:schemeClr val="dk1"/>
                </a:solidFill>
              </a:rPr>
              <a:t>0</a:t>
            </a:r>
            <a:r>
              <a:rPr lang="ja-JP" altLang="en-US" sz="1200" b="1">
                <a:solidFill>
                  <a:schemeClr val="dk1"/>
                </a:solidFill>
              </a:rPr>
              <a:t>！</a:t>
            </a:r>
            <a:endParaRPr lang="en-US" altLang="ja-JP" sz="1200" b="1" dirty="0">
              <a:solidFill>
                <a:schemeClr val="dk1"/>
              </a:solidFill>
            </a:endParaRPr>
          </a:p>
        </p:txBody>
      </p:sp>
      <p:pic>
        <p:nvPicPr>
          <p:cNvPr id="324" name="Google Shape;32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9916639" y="3875773"/>
            <a:ext cx="1894765" cy="1324862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0"/>
          <p:cNvSpPr txBox="1"/>
          <p:nvPr/>
        </p:nvSpPr>
        <p:spPr>
          <a:xfrm>
            <a:off x="10036794" y="4274733"/>
            <a:ext cx="16544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運用方法を</a:t>
            </a:r>
            <a:endParaRPr lang="en-US" altLang="ja-JP"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</a:rPr>
              <a:t>変えて成果が</a:t>
            </a:r>
            <a:endParaRPr lang="en-US" altLang="ja-JP" sz="12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1200" b="1" dirty="0">
                <a:solidFill>
                  <a:schemeClr val="dk1"/>
                </a:solidFill>
              </a:rPr>
              <a:t>3</a:t>
            </a:r>
            <a:r>
              <a:rPr lang="ja-JP" altLang="en-US" sz="1200" b="1">
                <a:solidFill>
                  <a:schemeClr val="dk1"/>
                </a:solidFill>
              </a:rPr>
              <a:t>倍以上に</a:t>
            </a:r>
            <a:r>
              <a:rPr lang="ja-JP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！</a:t>
            </a: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0"/>
          <p:cNvSpPr txBox="1"/>
          <p:nvPr/>
        </p:nvSpPr>
        <p:spPr>
          <a:xfrm>
            <a:off x="4438915" y="1166696"/>
            <a:ext cx="366798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TikTok</a:t>
            </a:r>
            <a:r>
              <a:rPr lang="ja-JP" altLang="en-US" sz="2400" b="1">
                <a:solidFill>
                  <a:schemeClr val="dk1"/>
                </a:solidFill>
              </a:rPr>
              <a:t>活用にあたり</a:t>
            </a:r>
            <a:r>
              <a:rPr lang="en-US" altLang="ja-JP" sz="2400" b="1" dirty="0">
                <a:solidFill>
                  <a:schemeClr val="dk1"/>
                </a:solidFill>
              </a:rPr>
              <a:t>‥</a:t>
            </a:r>
            <a:endParaRPr dirty="0"/>
          </a:p>
        </p:txBody>
      </p:sp>
      <p:sp>
        <p:nvSpPr>
          <p:cNvPr id="2" name="Google Shape;317;p10">
            <a:extLst>
              <a:ext uri="{FF2B5EF4-FFF2-40B4-BE49-F238E27FC236}">
                <a16:creationId xmlns:a16="http://schemas.microsoft.com/office/drawing/2014/main" id="{43EA7457-FC34-C259-B729-5620097FECF0}"/>
              </a:ext>
            </a:extLst>
          </p:cNvPr>
          <p:cNvSpPr txBox="1"/>
          <p:nvPr/>
        </p:nvSpPr>
        <p:spPr>
          <a:xfrm>
            <a:off x="7685614" y="5558585"/>
            <a:ext cx="367148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「高品質・低価格に大満足！」</a:t>
            </a:r>
            <a:endParaRPr sz="1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3"/>
          <p:cNvSpPr txBox="1">
            <a:spLocks noGrp="1"/>
          </p:cNvSpPr>
          <p:nvPr>
            <p:ph type="body" idx="1"/>
          </p:nvPr>
        </p:nvSpPr>
        <p:spPr>
          <a:xfrm>
            <a:off x="243070" y="-28937"/>
            <a:ext cx="66673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ja-JP"/>
              <a:t>目安料金表</a:t>
            </a:r>
            <a:endParaRPr dirty="0"/>
          </a:p>
        </p:txBody>
      </p:sp>
      <p:sp>
        <p:nvSpPr>
          <p:cNvPr id="383" name="Google Shape;383;p13"/>
          <p:cNvSpPr txBox="1"/>
          <p:nvPr/>
        </p:nvSpPr>
        <p:spPr>
          <a:xfrm>
            <a:off x="9255210" y="963006"/>
            <a:ext cx="59503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備考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13"/>
          <p:cNvSpPr txBox="1"/>
          <p:nvPr/>
        </p:nvSpPr>
        <p:spPr>
          <a:xfrm>
            <a:off x="5387546" y="963006"/>
            <a:ext cx="59503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料金</a:t>
            </a:r>
            <a:endParaRPr/>
          </a:p>
        </p:txBody>
      </p:sp>
      <p:sp>
        <p:nvSpPr>
          <p:cNvPr id="385" name="Google Shape;385;p13"/>
          <p:cNvSpPr txBox="1"/>
          <p:nvPr/>
        </p:nvSpPr>
        <p:spPr>
          <a:xfrm>
            <a:off x="1661600" y="982192"/>
            <a:ext cx="100540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ジャンル</a:t>
            </a:r>
            <a:endParaRPr/>
          </a:p>
        </p:txBody>
      </p:sp>
      <p:graphicFrame>
        <p:nvGraphicFramePr>
          <p:cNvPr id="3" name="Google Shape;262;p8">
            <a:extLst>
              <a:ext uri="{FF2B5EF4-FFF2-40B4-BE49-F238E27FC236}">
                <a16:creationId xmlns:a16="http://schemas.microsoft.com/office/drawing/2014/main" id="{6E10D49F-A8C9-0E84-4486-D3EED326C0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5893385"/>
              </p:ext>
            </p:extLst>
          </p:nvPr>
        </p:nvGraphicFramePr>
        <p:xfrm>
          <a:off x="595618" y="1721333"/>
          <a:ext cx="6686500" cy="14756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5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7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7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ja-JP" sz="1200" b="1" i="0" u="none" strike="noStrike" cap="none">
                          <a:solidFill>
                            <a:srgbClr val="FFFFFF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詳細</a:t>
                      </a:r>
                      <a:endParaRPr sz="1400" u="none" strike="noStrike" cap="none" dirty="0"/>
                    </a:p>
                  </a:txBody>
                  <a:tcPr marL="4075" marR="4075" marT="40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ja-JP" sz="1200" b="1" i="0" u="none" strike="noStrike" cap="none">
                          <a:solidFill>
                            <a:srgbClr val="FFFFFF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週2投稿プラン</a:t>
                      </a:r>
                      <a:endParaRPr sz="1400" u="none" strike="noStrike" cap="none" dirty="0"/>
                    </a:p>
                  </a:txBody>
                  <a:tcPr marL="4075" marR="4075" marT="40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ja-JP" sz="1200" b="1" i="0" u="none" strike="noStrike" cap="none">
                          <a:solidFill>
                            <a:srgbClr val="FFFFFF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週３投稿プラン</a:t>
                      </a:r>
                      <a:endParaRPr sz="1400" u="none" strike="noStrike" cap="none" dirty="0"/>
                    </a:p>
                  </a:txBody>
                  <a:tcPr marL="4075" marR="4075" marT="40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ja-JP" sz="1200" b="1" i="0" u="none" strike="noStrike" cap="none">
                          <a:solidFill>
                            <a:srgbClr val="FFFFFF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週4投稿プラン</a:t>
                      </a:r>
                      <a:endParaRPr sz="1400" u="none" strike="noStrike" cap="none" dirty="0"/>
                    </a:p>
                  </a:txBody>
                  <a:tcPr marL="4075" marR="4075" marT="40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ja-JP" altLang="en-US" sz="1100" b="1" i="0" u="none" strike="noStrike" cap="none">
                          <a:solidFill>
                            <a:schemeClr val="dk1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価格</a:t>
                      </a:r>
                      <a:r>
                        <a:rPr lang="ja-JP" sz="1100" b="1" i="0" u="none" strike="noStrike" cap="none">
                          <a:solidFill>
                            <a:schemeClr val="dk1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（月額）</a:t>
                      </a:r>
                      <a:endParaRPr sz="1100" b="1" i="0" u="none" strike="noStrike" cap="none" dirty="0">
                        <a:solidFill>
                          <a:schemeClr val="dk1"/>
                        </a:solidFill>
                        <a:latin typeface="Meiryo"/>
                        <a:ea typeface="Meiryo"/>
                        <a:cs typeface="Meiryo"/>
                        <a:sym typeface="Meiryo"/>
                      </a:endParaRPr>
                    </a:p>
                  </a:txBody>
                  <a:tcPr marL="4075" marR="4075" marT="40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ja-JP" sz="2000" b="1" i="0" u="none" strike="noStrike" cap="none">
                          <a:solidFill>
                            <a:schemeClr val="dk1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1</a:t>
                      </a:r>
                      <a:r>
                        <a:rPr lang="en-US" altLang="ja-JP" sz="2000" b="1" i="0" u="none" strike="noStrike" cap="none" dirty="0">
                          <a:solidFill>
                            <a:schemeClr val="dk1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8</a:t>
                      </a:r>
                      <a:r>
                        <a:rPr lang="ja-JP" sz="2000" b="1" i="0" u="none" strike="noStrike" cap="none">
                          <a:solidFill>
                            <a:schemeClr val="dk1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0,000円～</a:t>
                      </a:r>
                      <a:endParaRPr sz="1400" u="none" strike="noStrike" cap="none" dirty="0"/>
                    </a:p>
                  </a:txBody>
                  <a:tcPr marL="4075" marR="4075" marT="40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Meiryo"/>
                        <a:buNone/>
                      </a:pPr>
                      <a:r>
                        <a:rPr lang="en-US" altLang="ja-JP" sz="2000" b="1" i="0" u="none" strike="noStrike" cap="none" dirty="0">
                          <a:solidFill>
                            <a:srgbClr val="000000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27</a:t>
                      </a:r>
                      <a:r>
                        <a:rPr lang="ja-JP" sz="2000" b="1" i="0" u="none" strike="noStrike" cap="none">
                          <a:solidFill>
                            <a:srgbClr val="000000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0,000円～</a:t>
                      </a:r>
                      <a:endParaRPr sz="1400" u="none" strike="noStrike" cap="none" dirty="0"/>
                    </a:p>
                  </a:txBody>
                  <a:tcPr marL="4075" marR="4075" marT="40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Meiryo"/>
                        <a:buNone/>
                      </a:pPr>
                      <a:r>
                        <a:rPr lang="en-US" altLang="ja-JP" sz="2000" b="1" i="0" u="none" strike="noStrike" cap="none" dirty="0">
                          <a:solidFill>
                            <a:srgbClr val="000000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36</a:t>
                      </a:r>
                      <a:r>
                        <a:rPr lang="ja-JP" sz="2000" b="1" i="0" u="none" strike="noStrike" cap="none">
                          <a:solidFill>
                            <a:srgbClr val="000000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0,000円～</a:t>
                      </a:r>
                      <a:endParaRPr sz="1400" u="none" strike="noStrike" cap="none" dirty="0"/>
                    </a:p>
                  </a:txBody>
                  <a:tcPr marL="4075" marR="4075" marT="40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ja-JP" sz="1100" b="1" i="0" u="none" strike="noStrike" cap="none">
                          <a:solidFill>
                            <a:schemeClr val="dk1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製作本数</a:t>
                      </a:r>
                      <a:endParaRPr sz="1100" b="1" i="0" u="none" strike="noStrike" cap="none">
                        <a:solidFill>
                          <a:schemeClr val="dk1"/>
                        </a:solidFill>
                        <a:latin typeface="Meiryo"/>
                        <a:ea typeface="Meiryo"/>
                        <a:cs typeface="Meiryo"/>
                        <a:sym typeface="Meiryo"/>
                      </a:endParaRPr>
                    </a:p>
                  </a:txBody>
                  <a:tcPr marL="4075" marR="4075" marT="4075" marB="0" anchor="ctr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Meiryo"/>
                        <a:buNone/>
                      </a:pPr>
                      <a:r>
                        <a:rPr lang="en-US" altLang="ja-JP" sz="1400" b="1" i="0" u="none" strike="noStrike" cap="none" dirty="0">
                          <a:solidFill>
                            <a:schemeClr val="dk1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8</a:t>
                      </a:r>
                      <a:r>
                        <a:rPr lang="ja-JP" sz="1400" b="1" i="0" u="none" strike="noStrike" cap="none">
                          <a:solidFill>
                            <a:schemeClr val="dk1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本/月</a:t>
                      </a:r>
                      <a:endParaRPr sz="1400" u="none" strike="noStrike" cap="none" dirty="0"/>
                    </a:p>
                  </a:txBody>
                  <a:tcPr marL="4075" marR="4075" marT="40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eiryo"/>
                        <a:buNone/>
                      </a:pPr>
                      <a:r>
                        <a:rPr lang="ja-JP" sz="1400" b="1" i="0" u="none" strike="noStrike" cap="none">
                          <a:solidFill>
                            <a:srgbClr val="000000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12本/月</a:t>
                      </a:r>
                      <a:endParaRPr sz="1400" u="none" strike="noStrike" cap="none"/>
                    </a:p>
                  </a:txBody>
                  <a:tcPr marL="4075" marR="4075" marT="40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eiryo"/>
                        <a:buNone/>
                      </a:pPr>
                      <a:r>
                        <a:rPr lang="ja-JP" sz="1400" b="1" i="0" u="none" strike="noStrike" cap="none">
                          <a:solidFill>
                            <a:srgbClr val="000000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16本/月</a:t>
                      </a:r>
                      <a:endParaRPr sz="1400" u="none" strike="noStrike" cap="none" dirty="0"/>
                    </a:p>
                  </a:txBody>
                  <a:tcPr marL="4075" marR="4075" marT="40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Google Shape;264;p8">
            <a:extLst>
              <a:ext uri="{FF2B5EF4-FFF2-40B4-BE49-F238E27FC236}">
                <a16:creationId xmlns:a16="http://schemas.microsoft.com/office/drawing/2014/main" id="{54FC57BB-460F-8154-7867-2D304A57E9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0978101"/>
              </p:ext>
            </p:extLst>
          </p:nvPr>
        </p:nvGraphicFramePr>
        <p:xfrm>
          <a:off x="8296983" y="1721333"/>
          <a:ext cx="2931450" cy="1475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5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ja-JP" sz="1200" b="1" i="0" u="none" strike="noStrike" cap="none">
                          <a:solidFill>
                            <a:srgbClr val="FFFFFF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詳細</a:t>
                      </a:r>
                      <a:endParaRPr sz="1400" u="none" strike="noStrike" cap="none"/>
                    </a:p>
                  </a:txBody>
                  <a:tcPr marL="4075" marR="4075" marT="40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ja-JP" sz="1200" b="1" i="0" u="none" strike="noStrike" cap="none">
                          <a:solidFill>
                            <a:srgbClr val="FFFFFF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６h/1日</a:t>
                      </a:r>
                      <a:endParaRPr sz="1400" u="none" strike="noStrike" cap="none"/>
                    </a:p>
                  </a:txBody>
                  <a:tcPr marL="4075" marR="4075" marT="40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ja-JP" sz="1100" b="1" i="0" u="none" strike="noStrike" cap="none">
                          <a:solidFill>
                            <a:schemeClr val="dk1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撮影費</a:t>
                      </a:r>
                      <a:endParaRPr sz="1100" b="1" i="0" u="none" strike="noStrike" cap="none">
                        <a:solidFill>
                          <a:schemeClr val="dk1"/>
                        </a:solidFill>
                        <a:latin typeface="Meiryo"/>
                        <a:ea typeface="Meiryo"/>
                        <a:cs typeface="Meiryo"/>
                        <a:sym typeface="Meiryo"/>
                      </a:endParaRPr>
                    </a:p>
                  </a:txBody>
                  <a:tcPr marL="4075" marR="4075" marT="40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altLang="ja-JP" sz="2000" b="1" i="0" u="none" strike="noStrike" cap="none" dirty="0">
                          <a:solidFill>
                            <a:schemeClr val="dk1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30</a:t>
                      </a:r>
                      <a:r>
                        <a:rPr lang="ja-JP" sz="2000" b="1" i="0" u="none" strike="noStrike" cap="none">
                          <a:solidFill>
                            <a:schemeClr val="dk1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,000円</a:t>
                      </a:r>
                      <a:endParaRPr sz="1400" u="none" strike="noStrike" cap="none" dirty="0"/>
                    </a:p>
                  </a:txBody>
                  <a:tcPr marL="4075" marR="4075" marT="40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ja-JP" sz="1100" b="1" i="0" u="none" strike="noStrike" cap="none">
                          <a:solidFill>
                            <a:schemeClr val="dk1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準備</a:t>
                      </a:r>
                      <a:endParaRPr sz="1100" b="1" i="0" u="none" strike="noStrike" cap="none">
                        <a:solidFill>
                          <a:schemeClr val="dk1"/>
                        </a:solidFill>
                        <a:latin typeface="Meiryo"/>
                        <a:ea typeface="Meiryo"/>
                        <a:cs typeface="Meiryo"/>
                        <a:sym typeface="Meiryo"/>
                      </a:endParaRPr>
                    </a:p>
                  </a:txBody>
                  <a:tcPr marL="4075" marR="4075" marT="40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ja-JP" sz="2000" b="1" i="0" u="none" strike="noStrike" cap="none">
                          <a:solidFill>
                            <a:schemeClr val="dk1"/>
                          </a:solidFill>
                          <a:latin typeface="Meiryo"/>
                          <a:ea typeface="Meiryo"/>
                          <a:cs typeface="Meiryo"/>
                          <a:sym typeface="Meiryo"/>
                        </a:rPr>
                        <a:t>要相談</a:t>
                      </a:r>
                      <a:endParaRPr sz="1400" u="none" strike="noStrike" cap="none" dirty="0"/>
                    </a:p>
                  </a:txBody>
                  <a:tcPr marL="4075" marR="4075" marT="40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Google Shape;265;p8">
            <a:extLst>
              <a:ext uri="{FF2B5EF4-FFF2-40B4-BE49-F238E27FC236}">
                <a16:creationId xmlns:a16="http://schemas.microsoft.com/office/drawing/2014/main" id="{B9C9A40E-B9FA-F354-C610-447CE861DCBD}"/>
              </a:ext>
            </a:extLst>
          </p:cNvPr>
          <p:cNvSpPr txBox="1"/>
          <p:nvPr/>
        </p:nvSpPr>
        <p:spPr>
          <a:xfrm>
            <a:off x="7517680" y="2197535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eiryo"/>
              <a:buNone/>
            </a:pPr>
            <a:r>
              <a:rPr lang="ja-JP" sz="2800" b="1" i="0" u="none" strike="noStrike" cap="none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＋</a:t>
            </a:r>
            <a:endParaRPr sz="2800" b="1" i="0" u="none" strike="noStrike" cap="none">
              <a:solidFill>
                <a:srgbClr val="000000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6" name="Google Shape;266;p8">
            <a:extLst>
              <a:ext uri="{FF2B5EF4-FFF2-40B4-BE49-F238E27FC236}">
                <a16:creationId xmlns:a16="http://schemas.microsoft.com/office/drawing/2014/main" id="{642F7B6C-0990-00E8-A4C6-9E0FD5CB5586}"/>
              </a:ext>
            </a:extLst>
          </p:cNvPr>
          <p:cNvSpPr/>
          <p:nvPr/>
        </p:nvSpPr>
        <p:spPr>
          <a:xfrm>
            <a:off x="1020198" y="3498703"/>
            <a:ext cx="937071" cy="937071"/>
          </a:xfrm>
          <a:prstGeom prst="ellipse">
            <a:avLst/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67;p8">
            <a:extLst>
              <a:ext uri="{FF2B5EF4-FFF2-40B4-BE49-F238E27FC236}">
                <a16:creationId xmlns:a16="http://schemas.microsoft.com/office/drawing/2014/main" id="{43CC91E9-A463-225F-DFBD-4272B3C37C5A}"/>
              </a:ext>
            </a:extLst>
          </p:cNvPr>
          <p:cNvSpPr/>
          <p:nvPr/>
        </p:nvSpPr>
        <p:spPr>
          <a:xfrm>
            <a:off x="1042869" y="3498703"/>
            <a:ext cx="937071" cy="937071"/>
          </a:xfrm>
          <a:prstGeom prst="ellipse">
            <a:avLst/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企画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作成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68;p8">
            <a:extLst>
              <a:ext uri="{FF2B5EF4-FFF2-40B4-BE49-F238E27FC236}">
                <a16:creationId xmlns:a16="http://schemas.microsoft.com/office/drawing/2014/main" id="{DCB6E63D-38F9-36E0-4113-6DE3781A63FF}"/>
              </a:ext>
            </a:extLst>
          </p:cNvPr>
          <p:cNvSpPr/>
          <p:nvPr/>
        </p:nvSpPr>
        <p:spPr>
          <a:xfrm>
            <a:off x="2269827" y="3498703"/>
            <a:ext cx="937071" cy="937071"/>
          </a:xfrm>
          <a:prstGeom prst="ellipse">
            <a:avLst/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台本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作成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69;p8">
            <a:extLst>
              <a:ext uri="{FF2B5EF4-FFF2-40B4-BE49-F238E27FC236}">
                <a16:creationId xmlns:a16="http://schemas.microsoft.com/office/drawing/2014/main" id="{F533E75E-B9DA-19FC-29BE-1B8C8D3E9BA5}"/>
              </a:ext>
            </a:extLst>
          </p:cNvPr>
          <p:cNvSpPr/>
          <p:nvPr/>
        </p:nvSpPr>
        <p:spPr>
          <a:xfrm>
            <a:off x="3496785" y="3498703"/>
            <a:ext cx="937071" cy="937071"/>
          </a:xfrm>
          <a:prstGeom prst="ellipse">
            <a:avLst/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動画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作成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70;p8">
            <a:extLst>
              <a:ext uri="{FF2B5EF4-FFF2-40B4-BE49-F238E27FC236}">
                <a16:creationId xmlns:a16="http://schemas.microsoft.com/office/drawing/2014/main" id="{86DF2A8B-CE4D-C976-2428-8449BA51010B}"/>
              </a:ext>
            </a:extLst>
          </p:cNvPr>
          <p:cNvSpPr/>
          <p:nvPr/>
        </p:nvSpPr>
        <p:spPr>
          <a:xfrm>
            <a:off x="4733093" y="3498703"/>
            <a:ext cx="937071" cy="937071"/>
          </a:xfrm>
          <a:prstGeom prst="ellipse">
            <a:avLst/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投稿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71;p8">
            <a:extLst>
              <a:ext uri="{FF2B5EF4-FFF2-40B4-BE49-F238E27FC236}">
                <a16:creationId xmlns:a16="http://schemas.microsoft.com/office/drawing/2014/main" id="{E3031564-1684-9E79-BD64-16620949F0D6}"/>
              </a:ext>
            </a:extLst>
          </p:cNvPr>
          <p:cNvSpPr/>
          <p:nvPr/>
        </p:nvSpPr>
        <p:spPr>
          <a:xfrm>
            <a:off x="5969401" y="3498703"/>
            <a:ext cx="937071" cy="937071"/>
          </a:xfrm>
          <a:prstGeom prst="ellipse">
            <a:avLst/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定例会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73;p8">
            <a:extLst>
              <a:ext uri="{FF2B5EF4-FFF2-40B4-BE49-F238E27FC236}">
                <a16:creationId xmlns:a16="http://schemas.microsoft.com/office/drawing/2014/main" id="{17FCB1D0-D3E0-9719-CF88-21F05D65BA07}"/>
              </a:ext>
            </a:extLst>
          </p:cNvPr>
          <p:cNvSpPr/>
          <p:nvPr/>
        </p:nvSpPr>
        <p:spPr>
          <a:xfrm>
            <a:off x="8553903" y="3498703"/>
            <a:ext cx="937071" cy="93707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撮影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74;p8">
            <a:extLst>
              <a:ext uri="{FF2B5EF4-FFF2-40B4-BE49-F238E27FC236}">
                <a16:creationId xmlns:a16="http://schemas.microsoft.com/office/drawing/2014/main" id="{6726C353-1686-37B0-44D3-63A98AF87B3A}"/>
              </a:ext>
            </a:extLst>
          </p:cNvPr>
          <p:cNvSpPr/>
          <p:nvPr/>
        </p:nvSpPr>
        <p:spPr>
          <a:xfrm>
            <a:off x="9853712" y="3498703"/>
            <a:ext cx="937071" cy="93707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撮影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準備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63;p8">
            <a:extLst>
              <a:ext uri="{FF2B5EF4-FFF2-40B4-BE49-F238E27FC236}">
                <a16:creationId xmlns:a16="http://schemas.microsoft.com/office/drawing/2014/main" id="{0C84B52B-3354-6E2A-8317-53DF2AA6496A}"/>
              </a:ext>
            </a:extLst>
          </p:cNvPr>
          <p:cNvSpPr txBox="1"/>
          <p:nvPr/>
        </p:nvSpPr>
        <p:spPr>
          <a:xfrm>
            <a:off x="503005" y="4813136"/>
            <a:ext cx="49758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iryo"/>
              <a:buNone/>
            </a:pPr>
            <a:r>
              <a:rPr lang="ja-JP" sz="1200" b="1" i="0" u="none" strike="noStrike" cap="none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※税別</a:t>
            </a:r>
            <a:endParaRPr sz="1200" b="1" i="0" u="none" strike="noStrike" cap="none" dirty="0">
              <a:solidFill>
                <a:srgbClr val="00000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iryo"/>
              <a:buNone/>
            </a:pPr>
            <a:r>
              <a:rPr lang="ja-JP" sz="1200" b="1" i="0" u="none" strike="noStrike" cap="none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※定例会は1回/月になります。</a:t>
            </a:r>
            <a:endParaRPr sz="1200" b="1" i="0" u="none" strike="noStrike" cap="none" dirty="0">
              <a:solidFill>
                <a:srgbClr val="00000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iryo"/>
              <a:buNone/>
            </a:pPr>
            <a:r>
              <a:rPr lang="ja-JP" sz="1200" b="1" i="0" u="none" strike="noStrike" cap="none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※契約期間は３ヵ月単位となっております。</a:t>
            </a:r>
            <a:endParaRPr sz="1200" b="1" i="0" u="none" strike="noStrike" cap="none" dirty="0">
              <a:solidFill>
                <a:srgbClr val="00000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iryo"/>
              <a:buNone/>
            </a:pPr>
            <a:r>
              <a:rPr lang="ja-JP" sz="1200" b="1" i="0" u="none" strike="noStrike" cap="none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※コンテンツ内容により多少変動いたします。</a:t>
            </a:r>
            <a:endParaRPr sz="1200" b="1" i="0" u="none" strike="noStrike" cap="none" dirty="0">
              <a:solidFill>
                <a:srgbClr val="00000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iryo"/>
              <a:buNone/>
            </a:pPr>
            <a:r>
              <a:rPr lang="ja-JP" sz="1200" b="1" i="0" u="none" strike="noStrike" cap="none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※その他、運用にあたり必要な費用が発生する可能性がございます。</a:t>
            </a:r>
            <a:endParaRPr sz="1200" b="1" i="0" u="none" strike="noStrike" cap="none" dirty="0">
              <a:solidFill>
                <a:srgbClr val="00000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iryo"/>
              <a:buNone/>
            </a:pPr>
            <a:r>
              <a:rPr lang="ja-JP" sz="1200" b="1" i="0" u="none" strike="noStrike" cap="none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※コメント対応は3つ対応いたします。</a:t>
            </a:r>
            <a:endParaRPr sz="1200" b="1" i="0" u="none" strike="noStrike" cap="none" dirty="0">
              <a:solidFill>
                <a:srgbClr val="00000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iryo"/>
              <a:buNone/>
            </a:pPr>
            <a:r>
              <a:rPr lang="ja-JP" sz="1200" b="1">
                <a:latin typeface="Meiryo"/>
                <a:ea typeface="Meiryo"/>
                <a:cs typeface="Meiryo"/>
                <a:sym typeface="Meiryo"/>
              </a:rPr>
              <a:t>※週５投稿以上も可能ですのでご相談くださいませ。</a:t>
            </a:r>
            <a:endParaRPr sz="12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5" name="Google Shape;272;p8">
            <a:extLst>
              <a:ext uri="{FF2B5EF4-FFF2-40B4-BE49-F238E27FC236}">
                <a16:creationId xmlns:a16="http://schemas.microsoft.com/office/drawing/2014/main" id="{938FDA55-292B-115D-9541-A1E31D8FFA75}"/>
              </a:ext>
            </a:extLst>
          </p:cNvPr>
          <p:cNvSpPr txBox="1"/>
          <p:nvPr/>
        </p:nvSpPr>
        <p:spPr>
          <a:xfrm>
            <a:off x="7956925" y="4997913"/>
            <a:ext cx="4202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iryo"/>
              <a:buNone/>
            </a:pPr>
            <a:r>
              <a:rPr lang="ja-JP" sz="1200" b="1" i="0" u="none" strike="noStrike" cap="none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※税別</a:t>
            </a:r>
            <a:endParaRPr sz="1200" b="1" i="0" u="none" strike="noStrike" cap="none">
              <a:solidFill>
                <a:srgbClr val="00000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iryo"/>
              <a:buNone/>
            </a:pPr>
            <a:r>
              <a:rPr lang="ja-JP" sz="1200" b="1" i="0" u="none" strike="noStrike" cap="none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※交通費別途</a:t>
            </a:r>
            <a:endParaRPr sz="1200" b="1" i="0" u="none" strike="noStrike" cap="none">
              <a:solidFill>
                <a:srgbClr val="00000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iryo"/>
              <a:buNone/>
            </a:pPr>
            <a:r>
              <a:rPr lang="ja-JP" sz="1200" b="1" i="0" u="none" strike="noStrike" cap="none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※別日設定の場合は2日分の費用がかかります。</a:t>
            </a:r>
            <a:endParaRPr sz="1200" b="1" i="0" u="none" strike="noStrike" cap="none">
              <a:solidFill>
                <a:srgbClr val="00000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iryo"/>
              <a:buNone/>
            </a:pPr>
            <a:r>
              <a:rPr lang="ja-JP" sz="1200" b="1" i="0" u="none" strike="noStrike" cap="none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※準備に関しては内容により費用感はご相談になります。</a:t>
            </a:r>
            <a:endParaRPr sz="1200" b="1" i="0" u="none" strike="noStrike" cap="none">
              <a:solidFill>
                <a:srgbClr val="00000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iryo"/>
              <a:buNone/>
            </a:pPr>
            <a:r>
              <a:rPr lang="ja-JP" sz="1200" b="1">
                <a:latin typeface="Meiryo"/>
                <a:ea typeface="Meiryo"/>
                <a:cs typeface="Meiryo"/>
                <a:sym typeface="Meiryo"/>
              </a:rPr>
              <a:t>　（準備＝撮影場所の手配など）</a:t>
            </a:r>
            <a:endParaRPr sz="1200" b="1"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iryo"/>
              <a:buNone/>
            </a:pPr>
            <a:r>
              <a:rPr lang="ja-JP" sz="1200" b="1" i="0" u="none" strike="noStrike" cap="none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※スマホ撮影</a:t>
            </a:r>
            <a:r>
              <a:rPr lang="ja-JP" sz="1200" b="1">
                <a:latin typeface="Meiryo"/>
                <a:ea typeface="Meiryo"/>
                <a:cs typeface="Meiryo"/>
                <a:sym typeface="Meiryo"/>
              </a:rPr>
              <a:t>が主</a:t>
            </a:r>
            <a:r>
              <a:rPr lang="ja-JP" sz="1200" b="1" i="0" u="none" strike="noStrike" cap="none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になります。</a:t>
            </a:r>
            <a:endParaRPr sz="1200" b="1" i="0" u="none" strike="noStrike" cap="none">
              <a:solidFill>
                <a:srgbClr val="000000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6" name="Google Shape;263;p8">
            <a:extLst>
              <a:ext uri="{FF2B5EF4-FFF2-40B4-BE49-F238E27FC236}">
                <a16:creationId xmlns:a16="http://schemas.microsoft.com/office/drawing/2014/main" id="{F060879A-7A5F-3BA3-84E8-58F41DEFDC4F}"/>
              </a:ext>
            </a:extLst>
          </p:cNvPr>
          <p:cNvSpPr txBox="1"/>
          <p:nvPr/>
        </p:nvSpPr>
        <p:spPr>
          <a:xfrm>
            <a:off x="445680" y="1205491"/>
            <a:ext cx="182414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iryo"/>
              <a:buNone/>
            </a:pPr>
            <a:r>
              <a:rPr lang="en-US" altLang="ja-JP" sz="1200" b="1" dirty="0">
                <a:latin typeface="Meiryo"/>
                <a:ea typeface="Meiryo"/>
                <a:cs typeface="Meiryo"/>
                <a:sym typeface="Meiryo"/>
              </a:rPr>
              <a:t>【</a:t>
            </a:r>
            <a:r>
              <a:rPr lang="ja-JP" altLang="en-US" sz="1200" b="1">
                <a:latin typeface="Meiryo"/>
                <a:ea typeface="Meiryo"/>
                <a:cs typeface="Meiryo"/>
                <a:sym typeface="Meiryo"/>
              </a:rPr>
              <a:t>投稿数別の運用費</a:t>
            </a:r>
            <a:r>
              <a:rPr lang="en-US" altLang="ja-JP" sz="1200" b="1" dirty="0">
                <a:latin typeface="Meiryo"/>
                <a:ea typeface="Meiryo"/>
                <a:cs typeface="Meiryo"/>
                <a:sym typeface="Meiryo"/>
              </a:rPr>
              <a:t>】</a:t>
            </a:r>
            <a:endParaRPr sz="12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7" name="Google Shape;263;p8">
            <a:extLst>
              <a:ext uri="{FF2B5EF4-FFF2-40B4-BE49-F238E27FC236}">
                <a16:creationId xmlns:a16="http://schemas.microsoft.com/office/drawing/2014/main" id="{BD776D42-2F82-1658-65C6-55409685BF3F}"/>
              </a:ext>
            </a:extLst>
          </p:cNvPr>
          <p:cNvSpPr txBox="1"/>
          <p:nvPr/>
        </p:nvSpPr>
        <p:spPr>
          <a:xfrm>
            <a:off x="8245622" y="1205491"/>
            <a:ext cx="100540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eiryo"/>
              <a:buNone/>
            </a:pPr>
            <a:r>
              <a:rPr lang="en-US" altLang="ja-JP" sz="1200" b="1" dirty="0">
                <a:latin typeface="Meiryo"/>
                <a:ea typeface="Meiryo"/>
                <a:cs typeface="Meiryo"/>
                <a:sym typeface="Meiryo"/>
              </a:rPr>
              <a:t>【</a:t>
            </a:r>
            <a:r>
              <a:rPr lang="ja-JP" altLang="en-US" sz="1200" b="1">
                <a:latin typeface="Meiryo"/>
                <a:ea typeface="Meiryo"/>
                <a:cs typeface="Meiryo"/>
                <a:sym typeface="Meiryo"/>
              </a:rPr>
              <a:t>撮影費</a:t>
            </a:r>
            <a:r>
              <a:rPr lang="en-US" altLang="ja-JP" sz="1200" b="1" dirty="0">
                <a:latin typeface="Meiryo"/>
                <a:ea typeface="Meiryo"/>
                <a:cs typeface="Meiryo"/>
                <a:sym typeface="Meiryo"/>
              </a:rPr>
              <a:t>】</a:t>
            </a:r>
            <a:endParaRPr sz="1200" b="1" dirty="0"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2"/>
          <p:cNvSpPr txBox="1">
            <a:spLocks noGrp="1"/>
          </p:cNvSpPr>
          <p:nvPr>
            <p:ph type="body" idx="1"/>
          </p:nvPr>
        </p:nvSpPr>
        <p:spPr>
          <a:xfrm>
            <a:off x="227992" y="0"/>
            <a:ext cx="3089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ja-JP"/>
              <a:t>(参考)外注先比較</a:t>
            </a:r>
            <a:endParaRPr dirty="0"/>
          </a:p>
        </p:txBody>
      </p:sp>
      <p:graphicFrame>
        <p:nvGraphicFramePr>
          <p:cNvPr id="352" name="Google Shape;352;p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5771042"/>
              </p:ext>
            </p:extLst>
          </p:nvPr>
        </p:nvGraphicFramePr>
        <p:xfrm>
          <a:off x="856612" y="1775570"/>
          <a:ext cx="10478775" cy="3062175"/>
        </p:xfrm>
        <a:graphic>
          <a:graphicData uri="http://schemas.openxmlformats.org/drawingml/2006/table">
            <a:tbl>
              <a:tblPr firstRow="1" bandRow="1">
                <a:noFill/>
                <a:tableStyleId>{0ACB19F5-794B-4AED-A834-95479BD32AB5}</a:tableStyleId>
              </a:tblPr>
              <a:tblGrid>
                <a:gridCol w="2671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7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7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ジャンル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EABA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2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弊</a:t>
                      </a:r>
                      <a:r>
                        <a:rPr lang="ja-JP" sz="2800">
                          <a:latin typeface="Arial"/>
                          <a:ea typeface="Arial"/>
                          <a:cs typeface="Arial"/>
                          <a:sym typeface="Arial"/>
                        </a:rPr>
                        <a:t>社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004699"/>
                        </a:gs>
                        <a:gs pos="100000">
                          <a:srgbClr val="00B0F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他社様</a:t>
                      </a:r>
                      <a:endParaRPr sz="1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1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600" b="1" u="none" strike="noStrike" cap="none">
                          <a:latin typeface="Arial"/>
                          <a:cs typeface="Arial"/>
                          <a:sym typeface="Arial"/>
                        </a:rPr>
                        <a:t>運用成果（品質）</a:t>
                      </a:r>
                      <a:endParaRPr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EA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19B8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EABA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EABA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400" b="1" u="none" strike="noStrike" cap="none">
                          <a:solidFill>
                            <a:srgbClr val="00AAEB"/>
                          </a:solidFill>
                          <a:latin typeface="Arial"/>
                          <a:cs typeface="Arial"/>
                          <a:sym typeface="Arial"/>
                        </a:rPr>
                        <a:t>認知拡大・採用・集客実績ありで安心！</a:t>
                      </a:r>
                      <a:endParaRPr lang="en-US" altLang="ja-JP" sz="1400" b="1" u="none" strike="noStrike" cap="none" dirty="0">
                        <a:solidFill>
                          <a:srgbClr val="00AAEB"/>
                        </a:solidFill>
                        <a:latin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ja-JP" sz="1400" b="1" u="none" strike="noStrike" cap="none" dirty="0">
                          <a:solidFill>
                            <a:srgbClr val="00AAEB"/>
                          </a:solidFill>
                          <a:latin typeface="Arial"/>
                          <a:cs typeface="Arial"/>
                          <a:sym typeface="Arial"/>
                        </a:rPr>
                        <a:t>80%</a:t>
                      </a:r>
                      <a:r>
                        <a:rPr lang="ja-JP" altLang="en-US" sz="1400" b="1" u="none" strike="noStrike" cap="none">
                          <a:solidFill>
                            <a:srgbClr val="00AAEB"/>
                          </a:solidFill>
                          <a:latin typeface="Arial"/>
                          <a:cs typeface="Arial"/>
                          <a:sym typeface="Arial"/>
                        </a:rPr>
                        <a:t>が契約を自動更新中！</a:t>
                      </a:r>
                      <a:endParaRPr lang="en-US" altLang="ja-JP" sz="1400" b="1" u="none" strike="noStrike" cap="none" dirty="0">
                        <a:solidFill>
                          <a:srgbClr val="00AAEB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19B8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19B8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400" b="1" u="none" strike="noStrike" cap="none">
                          <a:latin typeface="Arial"/>
                          <a:cs typeface="Arial"/>
                          <a:sym typeface="Arial"/>
                        </a:rPr>
                        <a:t>会社様によって異なる</a:t>
                      </a:r>
                      <a:r>
                        <a:rPr lang="en-US" altLang="ja-JP" sz="1400" b="1" u="none" strike="noStrike" cap="none" dirty="0">
                          <a:latin typeface="Arial"/>
                          <a:cs typeface="Arial"/>
                          <a:sym typeface="Arial"/>
                        </a:rPr>
                        <a:t>‥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err="1">
                          <a:latin typeface="Arial"/>
                          <a:cs typeface="Arial"/>
                          <a:sym typeface="Arial"/>
                        </a:rPr>
                        <a:t>費用が高く見合わない場合も</a:t>
                      </a:r>
                      <a:r>
                        <a:rPr lang="en-US" sz="1400" b="1" u="none" strike="noStrike" cap="none" dirty="0">
                          <a:latin typeface="Arial"/>
                          <a:cs typeface="Arial"/>
                          <a:sym typeface="Arial"/>
                        </a:rPr>
                        <a:t>‥</a:t>
                      </a:r>
                      <a:endParaRPr b="1" dirty="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19B8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1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ja-JP" altLang="en-US" sz="16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価格</a:t>
                      </a:r>
                      <a:endParaRPr sz="1600" b="1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EA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19B8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EABA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EABA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solidFill>
                            <a:srgbClr val="00AAEB"/>
                          </a:solidFill>
                          <a:latin typeface="Arial"/>
                          <a:cs typeface="Arial"/>
                          <a:sym typeface="Arial"/>
                        </a:rPr>
                        <a:t>独自の動画編集体制＋広告費0で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b="1">
                          <a:solidFill>
                            <a:srgbClr val="00AAEB"/>
                          </a:solidFill>
                          <a:latin typeface="Arial"/>
                          <a:cs typeface="Arial"/>
                          <a:sym typeface="Arial"/>
                        </a:rPr>
                        <a:t>業界相場半分の</a:t>
                      </a:r>
                      <a:r>
                        <a:rPr lang="en-US" altLang="ja-JP" b="1" dirty="0">
                          <a:solidFill>
                            <a:srgbClr val="00AAEB"/>
                          </a:solidFill>
                          <a:latin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lang="ja-JP" altLang="en-US" b="1">
                          <a:solidFill>
                            <a:srgbClr val="00AAEB"/>
                          </a:solidFill>
                          <a:latin typeface="Arial"/>
                          <a:cs typeface="Arial"/>
                          <a:sym typeface="Arial"/>
                        </a:rPr>
                        <a:t>本</a:t>
                      </a:r>
                      <a:r>
                        <a:rPr lang="en-US" altLang="ja-JP" b="1" dirty="0">
                          <a:solidFill>
                            <a:srgbClr val="00AAEB"/>
                          </a:solidFill>
                          <a:latin typeface="Arial"/>
                          <a:cs typeface="Arial"/>
                          <a:sym typeface="Arial"/>
                        </a:rPr>
                        <a:t>2,25</a:t>
                      </a:r>
                      <a:r>
                        <a:rPr lang="ja-JP" altLang="en-US" b="1">
                          <a:solidFill>
                            <a:srgbClr val="00AAEB"/>
                          </a:solidFill>
                          <a:latin typeface="Arial"/>
                          <a:cs typeface="Arial"/>
                          <a:sym typeface="Arial"/>
                        </a:rPr>
                        <a:t>万円を実現！</a:t>
                      </a:r>
                      <a:endParaRPr dirty="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19B8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19B8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/>
                        <a:t>1本4.5万円〜が基本</a:t>
                      </a:r>
                      <a:endParaRPr b="1" dirty="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19B8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1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600" b="1" u="none" strike="noStrike" cap="none">
                          <a:latin typeface="Arial"/>
                          <a:cs typeface="Arial"/>
                          <a:sym typeface="Arial"/>
                        </a:rPr>
                        <a:t>契約期間</a:t>
                      </a:r>
                      <a:endParaRPr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EA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19B8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EABA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EABA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ja-JP" sz="1400" b="1" u="none" strike="noStrike" cap="none" dirty="0">
                          <a:solidFill>
                            <a:srgbClr val="00AAEB"/>
                          </a:solidFill>
                          <a:latin typeface="Arial"/>
                          <a:cs typeface="Arial"/>
                          <a:sym typeface="Arial"/>
                        </a:rPr>
                        <a:t>3</a:t>
                      </a:r>
                      <a:r>
                        <a:rPr lang="ja-JP" altLang="en-US" sz="1400" b="1" u="none" strike="noStrike" cap="none">
                          <a:solidFill>
                            <a:srgbClr val="00AAEB"/>
                          </a:solidFill>
                          <a:latin typeface="Arial"/>
                          <a:cs typeface="Arial"/>
                          <a:sym typeface="Arial"/>
                        </a:rPr>
                        <a:t>ヶ月</a:t>
                      </a:r>
                      <a:r>
                        <a:rPr lang="en-US" altLang="ja-JP" sz="1400" b="1" u="none" strike="noStrike" cap="none" dirty="0">
                          <a:solidFill>
                            <a:srgbClr val="00AAEB"/>
                          </a:solidFill>
                          <a:latin typeface="Arial"/>
                          <a:cs typeface="Arial"/>
                          <a:sym typeface="Arial"/>
                        </a:rPr>
                        <a:t>〜</a:t>
                      </a:r>
                      <a:r>
                        <a:rPr lang="ja-JP" altLang="en-US" sz="1400" b="1" u="none" strike="noStrike" cap="none">
                          <a:solidFill>
                            <a:srgbClr val="00AAEB"/>
                          </a:solidFill>
                          <a:latin typeface="Arial"/>
                          <a:cs typeface="Arial"/>
                          <a:sym typeface="Arial"/>
                        </a:rPr>
                        <a:t>で気軽に始めることが可能！</a:t>
                      </a:r>
                      <a:endParaRPr lang="ja-JP" altLang="en-US" dirty="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19B8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19B8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400" b="1" u="none" strike="noStrike" cap="none"/>
                        <a:t>半年</a:t>
                      </a:r>
                      <a:r>
                        <a:rPr lang="en-US" altLang="ja-JP" sz="1400" b="1" u="none" strike="noStrike" cap="none" dirty="0"/>
                        <a:t>or1</a:t>
                      </a:r>
                      <a:r>
                        <a:rPr lang="ja-JP" altLang="en-US" sz="1400" b="1" u="none" strike="noStrike" cap="none"/>
                        <a:t>年で</a:t>
                      </a:r>
                      <a:r>
                        <a:rPr lang="en-US" sz="1400" b="1" u="none" strike="noStrike" cap="none" dirty="0" err="1"/>
                        <a:t>上手くいかなかった</a:t>
                      </a:r>
                      <a:endParaRPr lang="en-US" sz="1400" b="1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err="1"/>
                        <a:t>時の損失が大きい</a:t>
                      </a:r>
                      <a:r>
                        <a:rPr lang="en-US" sz="1400" b="1" u="none" strike="noStrike" cap="none" dirty="0"/>
                        <a:t>‥</a:t>
                      </a:r>
                      <a:endParaRPr sz="1600" b="1" u="none" strike="noStrike" cap="none" dirty="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19B8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55" name="Google Shape;355;p12"/>
          <p:cNvSpPr/>
          <p:nvPr/>
        </p:nvSpPr>
        <p:spPr>
          <a:xfrm>
            <a:off x="10696472" y="3446987"/>
            <a:ext cx="357230" cy="307957"/>
          </a:xfrm>
          <a:prstGeom prst="triangle">
            <a:avLst>
              <a:gd name="adj" fmla="val 50000"/>
            </a:avLst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2"/>
          <p:cNvSpPr/>
          <p:nvPr/>
        </p:nvSpPr>
        <p:spPr>
          <a:xfrm>
            <a:off x="10696472" y="4261725"/>
            <a:ext cx="357230" cy="307957"/>
          </a:xfrm>
          <a:prstGeom prst="triangle">
            <a:avLst>
              <a:gd name="adj" fmla="val 50000"/>
            </a:avLst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9" name="Google Shape;359;p12"/>
          <p:cNvGrpSpPr/>
          <p:nvPr/>
        </p:nvGrpSpPr>
        <p:grpSpPr>
          <a:xfrm>
            <a:off x="7029423" y="2553698"/>
            <a:ext cx="383474" cy="383474"/>
            <a:chOff x="10508902" y="1851372"/>
            <a:chExt cx="383474" cy="383474"/>
          </a:xfrm>
        </p:grpSpPr>
        <p:sp>
          <p:nvSpPr>
            <p:cNvPr id="360" name="Google Shape;360;p12"/>
            <p:cNvSpPr/>
            <p:nvPr/>
          </p:nvSpPr>
          <p:spPr>
            <a:xfrm>
              <a:off x="10605636" y="1946750"/>
              <a:ext cx="190006" cy="190006"/>
            </a:xfrm>
            <a:prstGeom prst="ellipse">
              <a:avLst/>
            </a:prstGeom>
            <a:noFill/>
            <a:ln w="38100" cap="flat" cmpd="sng">
              <a:solidFill>
                <a:srgbClr val="00AAE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2"/>
            <p:cNvSpPr/>
            <p:nvPr/>
          </p:nvSpPr>
          <p:spPr>
            <a:xfrm>
              <a:off x="10508902" y="1851372"/>
              <a:ext cx="383474" cy="383474"/>
            </a:xfrm>
            <a:prstGeom prst="ellipse">
              <a:avLst/>
            </a:prstGeom>
            <a:noFill/>
            <a:ln w="38100" cap="flat" cmpd="sng">
              <a:solidFill>
                <a:srgbClr val="00AAE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" name="Google Shape;362;p12"/>
          <p:cNvGrpSpPr/>
          <p:nvPr/>
        </p:nvGrpSpPr>
        <p:grpSpPr>
          <a:xfrm>
            <a:off x="7029423" y="3381846"/>
            <a:ext cx="383474" cy="383474"/>
            <a:chOff x="10508902" y="1851372"/>
            <a:chExt cx="383474" cy="383474"/>
          </a:xfrm>
        </p:grpSpPr>
        <p:sp>
          <p:nvSpPr>
            <p:cNvPr id="363" name="Google Shape;363;p12"/>
            <p:cNvSpPr/>
            <p:nvPr/>
          </p:nvSpPr>
          <p:spPr>
            <a:xfrm>
              <a:off x="10605636" y="1946750"/>
              <a:ext cx="190006" cy="190006"/>
            </a:xfrm>
            <a:prstGeom prst="ellipse">
              <a:avLst/>
            </a:prstGeom>
            <a:noFill/>
            <a:ln w="38100" cap="flat" cmpd="sng">
              <a:solidFill>
                <a:srgbClr val="00AAE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2"/>
            <p:cNvSpPr/>
            <p:nvPr/>
          </p:nvSpPr>
          <p:spPr>
            <a:xfrm>
              <a:off x="10508902" y="1851372"/>
              <a:ext cx="383474" cy="383474"/>
            </a:xfrm>
            <a:prstGeom prst="ellipse">
              <a:avLst/>
            </a:prstGeom>
            <a:noFill/>
            <a:ln w="38100" cap="flat" cmpd="sng">
              <a:solidFill>
                <a:srgbClr val="00AAE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" name="Google Shape;368;p12"/>
          <p:cNvGrpSpPr/>
          <p:nvPr/>
        </p:nvGrpSpPr>
        <p:grpSpPr>
          <a:xfrm>
            <a:off x="7029423" y="4234983"/>
            <a:ext cx="383474" cy="383474"/>
            <a:chOff x="10508902" y="1851372"/>
            <a:chExt cx="383474" cy="383474"/>
          </a:xfrm>
        </p:grpSpPr>
        <p:sp>
          <p:nvSpPr>
            <p:cNvPr id="369" name="Google Shape;369;p12"/>
            <p:cNvSpPr/>
            <p:nvPr/>
          </p:nvSpPr>
          <p:spPr>
            <a:xfrm>
              <a:off x="10605636" y="1946750"/>
              <a:ext cx="190006" cy="190006"/>
            </a:xfrm>
            <a:prstGeom prst="ellipse">
              <a:avLst/>
            </a:prstGeom>
            <a:noFill/>
            <a:ln w="38100" cap="flat" cmpd="sng">
              <a:solidFill>
                <a:srgbClr val="00AAE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2"/>
            <p:cNvSpPr/>
            <p:nvPr/>
          </p:nvSpPr>
          <p:spPr>
            <a:xfrm>
              <a:off x="10508902" y="1851372"/>
              <a:ext cx="383474" cy="383474"/>
            </a:xfrm>
            <a:prstGeom prst="ellipse">
              <a:avLst/>
            </a:prstGeom>
            <a:noFill/>
            <a:ln w="38100" cap="flat" cmpd="sng">
              <a:solidFill>
                <a:srgbClr val="00AAE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1" name="Google Shape;371;p12"/>
          <p:cNvSpPr/>
          <p:nvPr/>
        </p:nvSpPr>
        <p:spPr>
          <a:xfrm>
            <a:off x="3530160" y="1689882"/>
            <a:ext cx="4232338" cy="107722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004699"/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61;p12">
            <a:extLst>
              <a:ext uri="{FF2B5EF4-FFF2-40B4-BE49-F238E27FC236}">
                <a16:creationId xmlns:a16="http://schemas.microsoft.com/office/drawing/2014/main" id="{97D4FCA9-96AE-A54A-8FF6-A26D84E056CE}"/>
              </a:ext>
            </a:extLst>
          </p:cNvPr>
          <p:cNvSpPr/>
          <p:nvPr/>
        </p:nvSpPr>
        <p:spPr>
          <a:xfrm>
            <a:off x="10683350" y="2553698"/>
            <a:ext cx="383474" cy="383474"/>
          </a:xfrm>
          <a:prstGeom prst="ellipse">
            <a:avLst/>
          </a:prstGeom>
          <a:noFill/>
          <a:ln w="38100" cap="flat" cmpd="sng">
            <a:solidFill>
              <a:schemeClr val="bg1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bg1">
                  <a:lumMod val="6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33;p11">
            <a:extLst>
              <a:ext uri="{FF2B5EF4-FFF2-40B4-BE49-F238E27FC236}">
                <a16:creationId xmlns:a16="http://schemas.microsoft.com/office/drawing/2014/main" id="{CB613F92-7196-36EE-D3F7-854C6EA78CD6}"/>
              </a:ext>
            </a:extLst>
          </p:cNvPr>
          <p:cNvSpPr txBox="1"/>
          <p:nvPr/>
        </p:nvSpPr>
        <p:spPr>
          <a:xfrm>
            <a:off x="8756598" y="5221435"/>
            <a:ext cx="3034909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1000" u="sng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※</a:t>
            </a:r>
            <a:r>
              <a:rPr lang="ja-JP" altLang="en-US" sz="1000" u="sng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弊社の独自の調査に</a:t>
            </a:r>
            <a:r>
              <a:rPr lang="ja-JP" altLang="en-US" sz="1000" u="sng">
                <a:solidFill>
                  <a:schemeClr val="tx1"/>
                </a:solidFill>
              </a:rPr>
              <a:t>基づくデータになります</a:t>
            </a:r>
            <a:r>
              <a:rPr lang="ja-JP" altLang="en-US" sz="1000" u="sng">
                <a:solidFill>
                  <a:schemeClr val="dk1"/>
                </a:solidFill>
              </a:rPr>
              <a:t>。</a:t>
            </a:r>
            <a:endParaRPr lang="en" sz="1000" u="sng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4"/>
          <p:cNvSpPr txBox="1">
            <a:spLocks noGrp="1"/>
          </p:cNvSpPr>
          <p:nvPr>
            <p:ph type="body" idx="1"/>
          </p:nvPr>
        </p:nvSpPr>
        <p:spPr>
          <a:xfrm>
            <a:off x="243070" y="-28937"/>
            <a:ext cx="66673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lang="ja-JP">
                <a:solidFill>
                  <a:srgbClr val="3A3838"/>
                </a:solidFill>
              </a:rPr>
              <a:t>新年キャンペーンのご案内</a:t>
            </a:r>
            <a:endParaRPr>
              <a:solidFill>
                <a:srgbClr val="3A3838"/>
              </a:solidFill>
            </a:endParaRPr>
          </a:p>
        </p:txBody>
      </p:sp>
      <p:sp>
        <p:nvSpPr>
          <p:cNvPr id="393" name="Google Shape;393;p14"/>
          <p:cNvSpPr txBox="1"/>
          <p:nvPr/>
        </p:nvSpPr>
        <p:spPr>
          <a:xfrm>
            <a:off x="391499" y="1296000"/>
            <a:ext cx="7064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>
                <a:solidFill>
                  <a:schemeClr val="dk1"/>
                </a:solidFill>
              </a:rPr>
              <a:t>最初は多少、ご不安な点も有られると思いますので</a:t>
            </a:r>
            <a:endParaRPr sz="18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>
                <a:solidFill>
                  <a:schemeClr val="dk1"/>
                </a:solidFill>
              </a:rPr>
              <a:t>1</a:t>
            </a:r>
            <a:r>
              <a:rPr lang="en-US" altLang="ja-JP" sz="1800" b="1" dirty="0">
                <a:solidFill>
                  <a:schemeClr val="dk1"/>
                </a:solidFill>
              </a:rPr>
              <a:t>〜3</a:t>
            </a:r>
            <a:r>
              <a:rPr lang="ja-JP" altLang="en-US" sz="1800" b="1">
                <a:solidFill>
                  <a:schemeClr val="dk1"/>
                </a:solidFill>
              </a:rPr>
              <a:t>ヶ月目</a:t>
            </a:r>
            <a:r>
              <a:rPr lang="ja-JP" sz="1800" b="1">
                <a:solidFill>
                  <a:schemeClr val="dk1"/>
                </a:solidFill>
              </a:rPr>
              <a:t>の料金を‥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4"/>
          <p:cNvSpPr txBox="1"/>
          <p:nvPr/>
        </p:nvSpPr>
        <p:spPr>
          <a:xfrm>
            <a:off x="3929751" y="2998150"/>
            <a:ext cx="34539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0" b="1">
                <a:solidFill>
                  <a:srgbClr val="599AD5"/>
                </a:solidFill>
              </a:rPr>
              <a:t>半額</a:t>
            </a:r>
            <a:endParaRPr sz="12000" b="1" dirty="0">
              <a:solidFill>
                <a:srgbClr val="599AD5"/>
              </a:solidFill>
            </a:endParaRPr>
          </a:p>
        </p:txBody>
      </p:sp>
      <p:sp>
        <p:nvSpPr>
          <p:cNvPr id="395" name="Google Shape;395;p14"/>
          <p:cNvSpPr txBox="1"/>
          <p:nvPr/>
        </p:nvSpPr>
        <p:spPr>
          <a:xfrm>
            <a:off x="7793800" y="4304425"/>
            <a:ext cx="305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>
                <a:solidFill>
                  <a:schemeClr val="dk1"/>
                </a:solidFill>
              </a:rPr>
              <a:t>にさせていただきます。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4"/>
          <p:cNvSpPr txBox="1"/>
          <p:nvPr/>
        </p:nvSpPr>
        <p:spPr>
          <a:xfrm>
            <a:off x="2817907" y="5897675"/>
            <a:ext cx="854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>
                <a:solidFill>
                  <a:schemeClr val="dk1"/>
                </a:solidFill>
              </a:rPr>
              <a:t>ぜひ一度ご依頼をいただき、検討をいただければと存じます。</a:t>
            </a:r>
            <a:endParaRPr sz="18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a504e0aca5_0_1"/>
          <p:cNvSpPr txBox="1">
            <a:spLocks noGrp="1"/>
          </p:cNvSpPr>
          <p:nvPr>
            <p:ph type="body" idx="1"/>
          </p:nvPr>
        </p:nvSpPr>
        <p:spPr>
          <a:xfrm>
            <a:off x="243070" y="-28937"/>
            <a:ext cx="66675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lang="ja-JP">
                <a:solidFill>
                  <a:srgbClr val="3A3838"/>
                </a:solidFill>
              </a:rPr>
              <a:t>最後に</a:t>
            </a:r>
            <a:endParaRPr>
              <a:solidFill>
                <a:srgbClr val="3A3838"/>
              </a:solidFill>
            </a:endParaRPr>
          </a:p>
        </p:txBody>
      </p:sp>
      <p:sp>
        <p:nvSpPr>
          <p:cNvPr id="404" name="Google Shape;404;g2a504e0aca5_0_1"/>
          <p:cNvSpPr/>
          <p:nvPr/>
        </p:nvSpPr>
        <p:spPr>
          <a:xfrm>
            <a:off x="1167739" y="863097"/>
            <a:ext cx="49719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5" name="Google Shape;405;g2a504e0aca5_0_1"/>
          <p:cNvGrpSpPr/>
          <p:nvPr/>
        </p:nvGrpSpPr>
        <p:grpSpPr>
          <a:xfrm>
            <a:off x="816284" y="1015346"/>
            <a:ext cx="10559534" cy="2849100"/>
            <a:chOff x="803808" y="885463"/>
            <a:chExt cx="10559534" cy="2849100"/>
          </a:xfrm>
        </p:grpSpPr>
        <p:sp>
          <p:nvSpPr>
            <p:cNvPr id="406" name="Google Shape;406;g2a504e0aca5_0_1"/>
            <p:cNvSpPr/>
            <p:nvPr/>
          </p:nvSpPr>
          <p:spPr>
            <a:xfrm>
              <a:off x="803808" y="885463"/>
              <a:ext cx="10559400" cy="2849100"/>
            </a:xfrm>
            <a:prstGeom prst="rect">
              <a:avLst/>
            </a:prstGeom>
            <a:solidFill>
              <a:srgbClr val="F2F2F2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7" name="Google Shape;407;g2a504e0aca5_0_1"/>
            <p:cNvGrpSpPr/>
            <p:nvPr/>
          </p:nvGrpSpPr>
          <p:grpSpPr>
            <a:xfrm>
              <a:off x="915842" y="1082685"/>
              <a:ext cx="10447500" cy="2463684"/>
              <a:chOff x="915842" y="1536198"/>
              <a:chExt cx="10447500" cy="2463684"/>
            </a:xfrm>
          </p:grpSpPr>
          <p:sp>
            <p:nvSpPr>
              <p:cNvPr id="408" name="Google Shape;408;g2a504e0aca5_0_1"/>
              <p:cNvSpPr/>
              <p:nvPr/>
            </p:nvSpPr>
            <p:spPr>
              <a:xfrm>
                <a:off x="1683896" y="1536198"/>
                <a:ext cx="8911200" cy="101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2000">
                    <a:solidFill>
                      <a:srgbClr val="3A3838"/>
                    </a:solidFill>
                    <a:latin typeface="Arial"/>
                    <a:ea typeface="Arial"/>
                    <a:cs typeface="Arial"/>
                    <a:sym typeface="Arial"/>
                  </a:rPr>
                  <a:t>　　　　最後までご覧になっていただきありがとうございました</a:t>
                </a:r>
                <a:r>
                  <a:rPr lang="ja-JP" altLang="en-US" sz="2000">
                    <a:solidFill>
                      <a:srgbClr val="3A3838"/>
                    </a:solidFill>
                    <a:latin typeface="Arial"/>
                    <a:ea typeface="Arial"/>
                    <a:cs typeface="Arial"/>
                    <a:sym typeface="Arial"/>
                  </a:rPr>
                  <a:t>！</a:t>
                </a:r>
                <a:endParaRPr sz="2000" dirty="0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2000">
                    <a:solidFill>
                      <a:srgbClr val="3A3838"/>
                    </a:solidFill>
                    <a:latin typeface="Arial"/>
                    <a:ea typeface="Arial"/>
                    <a:cs typeface="Arial"/>
                    <a:sym typeface="Arial"/>
                  </a:rPr>
                  <a:t>まずは</a:t>
                </a:r>
                <a:r>
                  <a:rPr lang="ja-JP" sz="2400" b="1">
                    <a:solidFill>
                      <a:srgbClr val="3A3838"/>
                    </a:solidFill>
                    <a:latin typeface="Arial"/>
                    <a:ea typeface="Arial"/>
                    <a:cs typeface="Arial"/>
                    <a:sym typeface="Arial"/>
                  </a:rPr>
                  <a:t>オンラインMTG</a:t>
                </a:r>
                <a:r>
                  <a:rPr lang="ja-JP" sz="2000">
                    <a:solidFill>
                      <a:srgbClr val="3A3838"/>
                    </a:solidFill>
                    <a:latin typeface="Arial"/>
                    <a:ea typeface="Arial"/>
                    <a:cs typeface="Arial"/>
                    <a:sym typeface="Arial"/>
                  </a:rPr>
                  <a:t>にて</a:t>
                </a:r>
                <a:r>
                  <a:rPr lang="ja-JP" sz="2000">
                    <a:solidFill>
                      <a:srgbClr val="3A3838"/>
                    </a:solidFill>
                  </a:rPr>
                  <a:t>内容の擦り合わせができればと思います！</a:t>
                </a:r>
                <a:endParaRPr sz="2000" dirty="0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g2a504e0aca5_0_1"/>
              <p:cNvSpPr/>
              <p:nvPr/>
            </p:nvSpPr>
            <p:spPr>
              <a:xfrm>
                <a:off x="1706978" y="2575108"/>
                <a:ext cx="7199400" cy="20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10" name="Google Shape;410;g2a504e0aca5_0_1"/>
              <p:cNvCxnSpPr/>
              <p:nvPr/>
            </p:nvCxnSpPr>
            <p:spPr>
              <a:xfrm>
                <a:off x="1308690" y="1775319"/>
                <a:ext cx="278100" cy="5481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469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411" name="Google Shape;411;g2a504e0aca5_0_1"/>
              <p:cNvSpPr txBox="1"/>
              <p:nvPr/>
            </p:nvSpPr>
            <p:spPr>
              <a:xfrm>
                <a:off x="915842" y="2588980"/>
                <a:ext cx="10447500" cy="95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1800">
                    <a:solidFill>
                      <a:srgbClr val="3A3838"/>
                    </a:solidFill>
                  </a:rPr>
                  <a:t>ご依頼をご検討いただける場合は</a:t>
                </a:r>
                <a:r>
                  <a:rPr lang="ja-JP" sz="1800">
                    <a:solidFill>
                      <a:srgbClr val="3A3838"/>
                    </a:solidFill>
                    <a:latin typeface="Arial"/>
                    <a:ea typeface="Arial"/>
                    <a:cs typeface="Arial"/>
                    <a:sym typeface="Arial"/>
                  </a:rPr>
                  <a:t>下記</a:t>
                </a:r>
                <a:r>
                  <a:rPr lang="ja-JP" sz="2400" b="1">
                    <a:solidFill>
                      <a:srgbClr val="3A3838"/>
                    </a:solidFill>
                    <a:latin typeface="Arial"/>
                    <a:ea typeface="Arial"/>
                    <a:cs typeface="Arial"/>
                    <a:sym typeface="Arial"/>
                  </a:rPr>
                  <a:t>メールアドレス</a:t>
                </a:r>
                <a:r>
                  <a:rPr lang="ja-JP" sz="1800">
                    <a:solidFill>
                      <a:srgbClr val="3A3838"/>
                    </a:solidFill>
                    <a:latin typeface="Arial"/>
                    <a:ea typeface="Arial"/>
                    <a:cs typeface="Arial"/>
                    <a:sym typeface="Arial"/>
                  </a:rPr>
                  <a:t>にご返信ください！</a:t>
                </a:r>
                <a:endParaRPr sz="1800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1400">
                    <a:solidFill>
                      <a:srgbClr val="3A3838"/>
                    </a:solidFill>
                    <a:latin typeface="Arial"/>
                    <a:ea typeface="Arial"/>
                    <a:cs typeface="Arial"/>
                    <a:sym typeface="Arial"/>
                  </a:rPr>
                  <a:t>(一度話だけ聞いてみたいなども可能でございます！)　</a:t>
                </a:r>
                <a:endParaRPr sz="1400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g2a504e0aca5_0_1"/>
              <p:cNvSpPr txBox="1"/>
              <p:nvPr/>
            </p:nvSpPr>
            <p:spPr>
              <a:xfrm>
                <a:off x="4494217" y="3519328"/>
                <a:ext cx="45753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2400" b="1">
                    <a:solidFill>
                      <a:srgbClr val="3A3838"/>
                    </a:solidFill>
                    <a:latin typeface="Arial"/>
                    <a:ea typeface="Arial"/>
                    <a:cs typeface="Arial"/>
                    <a:sym typeface="Arial"/>
                  </a:rPr>
                  <a:t>lidounantian4@gmail.com</a:t>
                </a:r>
                <a:endParaRPr sz="2400" b="1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13" name="Google Shape;413;g2a504e0aca5_0_1"/>
              <p:cNvCxnSpPr/>
              <p:nvPr/>
            </p:nvCxnSpPr>
            <p:spPr>
              <a:xfrm flipH="1">
                <a:off x="10220092" y="1826575"/>
                <a:ext cx="278100" cy="5481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469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pic>
            <p:nvPicPr>
              <p:cNvPr id="414" name="Google Shape;414;g2a504e0aca5_0_1" descr="封筒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776215" y="3455794"/>
                <a:ext cx="544088" cy="5440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15" name="Google Shape;415;g2a504e0aca5_0_1"/>
          <p:cNvGrpSpPr/>
          <p:nvPr/>
        </p:nvGrpSpPr>
        <p:grpSpPr>
          <a:xfrm>
            <a:off x="2123070" y="4086564"/>
            <a:ext cx="8109498" cy="1789677"/>
            <a:chOff x="2761663" y="1401379"/>
            <a:chExt cx="9182990" cy="1999193"/>
          </a:xfrm>
        </p:grpSpPr>
        <p:cxnSp>
          <p:nvCxnSpPr>
            <p:cNvPr id="416" name="Google Shape;416;g2a504e0aca5_0_1"/>
            <p:cNvCxnSpPr>
              <a:stCxn id="417" idx="6"/>
              <a:endCxn id="418" idx="2"/>
            </p:cNvCxnSpPr>
            <p:nvPr/>
          </p:nvCxnSpPr>
          <p:spPr>
            <a:xfrm>
              <a:off x="3861348" y="2731272"/>
              <a:ext cx="6917400" cy="0"/>
            </a:xfrm>
            <a:prstGeom prst="straightConnector1">
              <a:avLst/>
            </a:prstGeom>
            <a:noFill/>
            <a:ln w="19050" cap="flat" cmpd="sng">
              <a:solidFill>
                <a:srgbClr val="004699"/>
              </a:solidFill>
              <a:prstDash val="dash"/>
              <a:round/>
              <a:headEnd type="none" w="sm" len="sm"/>
              <a:tailEnd type="stealth" w="med" len="med"/>
            </a:ln>
          </p:spPr>
        </p:cxnSp>
        <p:sp>
          <p:nvSpPr>
            <p:cNvPr id="419" name="Google Shape;419;g2a504e0aca5_0_1"/>
            <p:cNvSpPr/>
            <p:nvPr/>
          </p:nvSpPr>
          <p:spPr>
            <a:xfrm rot="-8104248" flipH="1">
              <a:off x="3251352" y="1401381"/>
              <a:ext cx="1030114" cy="1030114"/>
            </a:xfrm>
            <a:prstGeom prst="teardrop">
              <a:avLst>
                <a:gd name="adj" fmla="val 88608"/>
              </a:avLst>
            </a:prstGeom>
            <a:gradFill>
              <a:gsLst>
                <a:gs pos="0">
                  <a:srgbClr val="004699"/>
                </a:gs>
                <a:gs pos="100000">
                  <a:srgbClr val="00B0F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g2a504e0aca5_0_1"/>
            <p:cNvSpPr/>
            <p:nvPr/>
          </p:nvSpPr>
          <p:spPr>
            <a:xfrm rot="-8104248" flipH="1">
              <a:off x="6804959" y="1401381"/>
              <a:ext cx="1030114" cy="1030114"/>
            </a:xfrm>
            <a:prstGeom prst="teardrop">
              <a:avLst>
                <a:gd name="adj" fmla="val 88608"/>
              </a:avLst>
            </a:prstGeom>
            <a:gradFill>
              <a:gsLst>
                <a:gs pos="0">
                  <a:srgbClr val="004699"/>
                </a:gs>
                <a:gs pos="100000">
                  <a:srgbClr val="00B0F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g2a504e0aca5_0_1"/>
            <p:cNvSpPr/>
            <p:nvPr/>
          </p:nvSpPr>
          <p:spPr>
            <a:xfrm rot="-8104248" flipH="1">
              <a:off x="10358565" y="1401379"/>
              <a:ext cx="1030114" cy="1030114"/>
            </a:xfrm>
            <a:prstGeom prst="teardrop">
              <a:avLst>
                <a:gd name="adj" fmla="val 88608"/>
              </a:avLst>
            </a:prstGeom>
            <a:gradFill>
              <a:gsLst>
                <a:gs pos="0">
                  <a:srgbClr val="004699"/>
                </a:gs>
                <a:gs pos="100000">
                  <a:srgbClr val="00B0F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g2a504e0aca5_0_1"/>
            <p:cNvSpPr txBox="1"/>
            <p:nvPr/>
          </p:nvSpPr>
          <p:spPr>
            <a:xfrm>
              <a:off x="9912740" y="3022272"/>
              <a:ext cx="2031913" cy="37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6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外注体制の構築</a:t>
              </a:r>
              <a:endParaRPr sz="16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g2a504e0aca5_0_1"/>
            <p:cNvSpPr/>
            <p:nvPr/>
          </p:nvSpPr>
          <p:spPr>
            <a:xfrm>
              <a:off x="10778661" y="2636322"/>
              <a:ext cx="189900" cy="189900"/>
            </a:xfrm>
            <a:prstGeom prst="ellipse">
              <a:avLst/>
            </a:prstGeom>
            <a:gradFill>
              <a:gsLst>
                <a:gs pos="0">
                  <a:srgbClr val="004699"/>
                </a:gs>
                <a:gs pos="100000">
                  <a:srgbClr val="00B0F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g2a504e0aca5_0_1"/>
            <p:cNvSpPr/>
            <p:nvPr/>
          </p:nvSpPr>
          <p:spPr>
            <a:xfrm>
              <a:off x="3671448" y="2636322"/>
              <a:ext cx="189900" cy="189900"/>
            </a:xfrm>
            <a:prstGeom prst="ellipse">
              <a:avLst/>
            </a:prstGeom>
            <a:gradFill>
              <a:gsLst>
                <a:gs pos="0">
                  <a:srgbClr val="004699"/>
                </a:gs>
                <a:gs pos="100000">
                  <a:srgbClr val="00B0F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g2a504e0aca5_0_1"/>
            <p:cNvSpPr/>
            <p:nvPr/>
          </p:nvSpPr>
          <p:spPr>
            <a:xfrm>
              <a:off x="7218623" y="2636322"/>
              <a:ext cx="189900" cy="189900"/>
            </a:xfrm>
            <a:prstGeom prst="ellipse">
              <a:avLst/>
            </a:prstGeom>
            <a:gradFill>
              <a:gsLst>
                <a:gs pos="0">
                  <a:srgbClr val="004699"/>
                </a:gs>
                <a:gs pos="100000">
                  <a:srgbClr val="00B0F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g2a504e0aca5_0_1"/>
            <p:cNvSpPr txBox="1"/>
            <p:nvPr/>
          </p:nvSpPr>
          <p:spPr>
            <a:xfrm>
              <a:off x="2761663" y="3022272"/>
              <a:ext cx="1846800" cy="37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600" b="1">
                  <a:solidFill>
                    <a:srgbClr val="3F3F3F"/>
                  </a:solidFill>
                </a:rPr>
                <a:t>内容の合意</a:t>
              </a:r>
              <a:endParaRPr/>
            </a:p>
          </p:txBody>
        </p:sp>
        <p:sp>
          <p:nvSpPr>
            <p:cNvPr id="425" name="Google Shape;425;g2a504e0aca5_0_1"/>
            <p:cNvSpPr txBox="1"/>
            <p:nvPr/>
          </p:nvSpPr>
          <p:spPr>
            <a:xfrm>
              <a:off x="5819004" y="3022272"/>
              <a:ext cx="3083100" cy="37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6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ja-JP" sz="1600" b="1">
                  <a:solidFill>
                    <a:srgbClr val="3F3F3F"/>
                  </a:solidFill>
                </a:rPr>
                <a:t>契約書のご締結</a:t>
              </a:r>
              <a:endParaRPr/>
            </a:p>
          </p:txBody>
        </p:sp>
        <p:pic>
          <p:nvPicPr>
            <p:cNvPr id="426" name="Google Shape;426;g2a504e0aca5_0_1" descr="ノート PC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785269" y="1596774"/>
              <a:ext cx="686783" cy="6867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7" name="Google Shape;427;g2a504e0aca5_0_1" descr="クリップボード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49712" y="4307216"/>
            <a:ext cx="499252" cy="499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2a504e0aca5_0_1" descr="握手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20857" y="4318233"/>
            <a:ext cx="531596" cy="531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2a504e0aca5_0_1" descr="小槌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63670" y="4272004"/>
            <a:ext cx="569675" cy="56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50;g3263230ac5a_0_1">
            <a:extLst>
              <a:ext uri="{FF2B5EF4-FFF2-40B4-BE49-F238E27FC236}">
                <a16:creationId xmlns:a16="http://schemas.microsoft.com/office/drawing/2014/main" id="{C0FE9513-52AE-23D4-CDDD-EDC9C37F2FD4}"/>
              </a:ext>
            </a:extLst>
          </p:cNvPr>
          <p:cNvSpPr/>
          <p:nvPr/>
        </p:nvSpPr>
        <p:spPr>
          <a:xfrm>
            <a:off x="8700204" y="2499321"/>
            <a:ext cx="3357187" cy="3445625"/>
          </a:xfrm>
          <a:prstGeom prst="roundRect">
            <a:avLst>
              <a:gd name="adj" fmla="val 2353"/>
            </a:avLst>
          </a:prstGeom>
          <a:solidFill>
            <a:schemeClr val="lt1"/>
          </a:solidFill>
          <a:ln w="28575" cap="flat" cmpd="sng">
            <a:solidFill>
              <a:srgbClr val="0046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0;g3263230ac5a_0_1">
            <a:extLst>
              <a:ext uri="{FF2B5EF4-FFF2-40B4-BE49-F238E27FC236}">
                <a16:creationId xmlns:a16="http://schemas.microsoft.com/office/drawing/2014/main" id="{55D378EB-8FB3-966A-2D78-8E55B23F367A}"/>
              </a:ext>
            </a:extLst>
          </p:cNvPr>
          <p:cNvSpPr/>
          <p:nvPr/>
        </p:nvSpPr>
        <p:spPr>
          <a:xfrm>
            <a:off x="4976617" y="2499321"/>
            <a:ext cx="3564068" cy="3445625"/>
          </a:xfrm>
          <a:prstGeom prst="roundRect">
            <a:avLst>
              <a:gd name="adj" fmla="val 2353"/>
            </a:avLst>
          </a:prstGeom>
          <a:solidFill>
            <a:schemeClr val="lt1"/>
          </a:solidFill>
          <a:ln w="28575" cap="flat" cmpd="sng">
            <a:solidFill>
              <a:srgbClr val="0046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g3263230ac5a_0_1"/>
          <p:cNvSpPr txBox="1">
            <a:spLocks noGrp="1"/>
          </p:cNvSpPr>
          <p:nvPr>
            <p:ph type="body" idx="1"/>
          </p:nvPr>
        </p:nvSpPr>
        <p:spPr>
          <a:xfrm>
            <a:off x="282066" y="-1346"/>
            <a:ext cx="2404573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ja-JP"/>
              <a:t>サービス概要</a:t>
            </a:r>
            <a:endParaRPr dirty="0"/>
          </a:p>
        </p:txBody>
      </p:sp>
      <p:sp>
        <p:nvSpPr>
          <p:cNvPr id="46" name="Google Shape;46;g3263230ac5a_0_1"/>
          <p:cNvSpPr txBox="1"/>
          <p:nvPr/>
        </p:nvSpPr>
        <p:spPr>
          <a:xfrm>
            <a:off x="282066" y="1305168"/>
            <a:ext cx="114562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</a:rPr>
              <a:t>TikTok</a:t>
            </a:r>
            <a:r>
              <a:rPr lang="ja-JP" altLang="en-US" sz="2000" b="1">
                <a:solidFill>
                  <a:schemeClr val="dk1"/>
                </a:solidFill>
              </a:rPr>
              <a:t>を活用し、</a:t>
            </a:r>
            <a:r>
              <a:rPr lang="ja-JP" altLang="en-US" sz="28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認知拡大・集客・採用</a:t>
            </a:r>
            <a:r>
              <a:rPr lang="ja-JP" altLang="en-US" sz="2000" b="1">
                <a:solidFill>
                  <a:schemeClr val="dk1"/>
                </a:solidFill>
              </a:rPr>
              <a:t>を目指すマーケティングサービスです。</a:t>
            </a:r>
            <a:endParaRPr sz="2000" dirty="0"/>
          </a:p>
        </p:txBody>
      </p:sp>
      <p:sp>
        <p:nvSpPr>
          <p:cNvPr id="47" name="Google Shape;47;g3263230ac5a_0_1"/>
          <p:cNvSpPr/>
          <p:nvPr/>
        </p:nvSpPr>
        <p:spPr>
          <a:xfrm>
            <a:off x="8912904" y="5281607"/>
            <a:ext cx="2997029" cy="585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56A6"/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>
                <a:solidFill>
                  <a:schemeClr val="lt1"/>
                </a:solidFill>
              </a:rPr>
              <a:t>最大の費用対効果を創出</a:t>
            </a:r>
            <a:endParaRPr lang="en-US" altLang="ja-JP" b="1" dirty="0">
              <a:solidFill>
                <a:schemeClr val="lt1"/>
              </a:solidFill>
            </a:endParaRPr>
          </a:p>
        </p:txBody>
      </p:sp>
      <p:sp>
        <p:nvSpPr>
          <p:cNvPr id="50" name="Google Shape;50;g3263230ac5a_0_1"/>
          <p:cNvSpPr/>
          <p:nvPr/>
        </p:nvSpPr>
        <p:spPr>
          <a:xfrm>
            <a:off x="282067" y="2499321"/>
            <a:ext cx="4484790" cy="3445625"/>
          </a:xfrm>
          <a:prstGeom prst="roundRect">
            <a:avLst>
              <a:gd name="adj" fmla="val 2353"/>
            </a:avLst>
          </a:prstGeom>
          <a:solidFill>
            <a:schemeClr val="lt1"/>
          </a:solidFill>
          <a:ln w="28575" cap="flat" cmpd="sng">
            <a:solidFill>
              <a:srgbClr val="0046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g3263230ac5a_0_1"/>
          <p:cNvSpPr/>
          <p:nvPr/>
        </p:nvSpPr>
        <p:spPr>
          <a:xfrm>
            <a:off x="1738470" y="2357166"/>
            <a:ext cx="1571983" cy="28428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56A6"/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実績</a:t>
            </a:r>
            <a:r>
              <a:rPr lang="ja-JP" altLang="en-US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例</a:t>
            </a:r>
            <a:endParaRPr sz="14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g3263230ac5a_0_1"/>
          <p:cNvSpPr txBox="1"/>
          <p:nvPr/>
        </p:nvSpPr>
        <p:spPr>
          <a:xfrm>
            <a:off x="2179474" y="3029680"/>
            <a:ext cx="2479143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altLang="ja-JP" b="1" dirty="0">
                <a:solidFill>
                  <a:schemeClr val="dk1"/>
                </a:solidFill>
              </a:rPr>
              <a:t>【</a:t>
            </a:r>
            <a:r>
              <a:rPr lang="ja-JP" altLang="en-US" b="1">
                <a:solidFill>
                  <a:schemeClr val="dk1"/>
                </a:solidFill>
              </a:rPr>
              <a:t>実績</a:t>
            </a:r>
            <a:r>
              <a:rPr lang="en-US" altLang="ja-JP" b="1" dirty="0">
                <a:solidFill>
                  <a:schemeClr val="dk1"/>
                </a:solidFill>
              </a:rPr>
              <a:t>】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b="1">
                <a:solidFill>
                  <a:schemeClr val="dk1"/>
                </a:solidFill>
              </a:rPr>
              <a:t>・累計</a:t>
            </a:r>
            <a:r>
              <a:rPr lang="en-US" altLang="ja-JP" b="1" dirty="0">
                <a:solidFill>
                  <a:schemeClr val="dk1"/>
                </a:solidFill>
              </a:rPr>
              <a:t>2,000</a:t>
            </a:r>
            <a:r>
              <a:rPr lang="ja-JP" altLang="en-US" b="1">
                <a:solidFill>
                  <a:schemeClr val="dk1"/>
                </a:solidFill>
              </a:rPr>
              <a:t>万再生</a:t>
            </a:r>
            <a:endParaRPr lang="en-US" altLang="ja-JP" b="1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b="1">
                <a:solidFill>
                  <a:schemeClr val="dk1"/>
                </a:solidFill>
              </a:rPr>
              <a:t>・半年で＋</a:t>
            </a:r>
            <a:r>
              <a:rPr lang="en-US" altLang="ja-JP" b="1" dirty="0">
                <a:solidFill>
                  <a:schemeClr val="dk1"/>
                </a:solidFill>
              </a:rPr>
              <a:t>2,500</a:t>
            </a:r>
            <a:r>
              <a:rPr lang="ja-JP" altLang="en-US" b="1">
                <a:solidFill>
                  <a:schemeClr val="dk1"/>
                </a:solidFill>
              </a:rPr>
              <a:t>フォロワー</a:t>
            </a:r>
            <a:endParaRPr lang="en-US" altLang="ja-JP" b="1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b="1">
                <a:solidFill>
                  <a:schemeClr val="dk1"/>
                </a:solidFill>
              </a:rPr>
              <a:t>・</a:t>
            </a:r>
            <a:r>
              <a:rPr lang="en-US" altLang="ja-JP" b="1" dirty="0">
                <a:solidFill>
                  <a:schemeClr val="dk1"/>
                </a:solidFill>
              </a:rPr>
              <a:t>100</a:t>
            </a:r>
            <a:r>
              <a:rPr lang="ja-JP" altLang="en-US" b="1">
                <a:solidFill>
                  <a:schemeClr val="dk1"/>
                </a:solidFill>
              </a:rPr>
              <a:t>万再生以上</a:t>
            </a:r>
            <a:r>
              <a:rPr lang="en-US" altLang="ja-JP" b="1" dirty="0">
                <a:solidFill>
                  <a:schemeClr val="dk1"/>
                </a:solidFill>
              </a:rPr>
              <a:t>5</a:t>
            </a:r>
            <a:r>
              <a:rPr lang="ja-JP" altLang="en-US" b="1">
                <a:solidFill>
                  <a:schemeClr val="dk1"/>
                </a:solidFill>
              </a:rPr>
              <a:t>本</a:t>
            </a:r>
            <a:endParaRPr lang="en-US" altLang="ja-JP" b="1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b="1">
                <a:solidFill>
                  <a:schemeClr val="dk1"/>
                </a:solidFill>
              </a:rPr>
              <a:t>・月平均再生数</a:t>
            </a:r>
            <a:r>
              <a:rPr lang="en-US" altLang="ja-JP" b="1" dirty="0">
                <a:solidFill>
                  <a:schemeClr val="dk1"/>
                </a:solidFill>
              </a:rPr>
              <a:t>40</a:t>
            </a:r>
            <a:r>
              <a:rPr lang="ja-JP" altLang="en-US" b="1">
                <a:solidFill>
                  <a:schemeClr val="dk1"/>
                </a:solidFill>
              </a:rPr>
              <a:t>万再生</a:t>
            </a:r>
            <a:endParaRPr lang="en-US" altLang="ja-JP" b="1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b="1">
                <a:solidFill>
                  <a:schemeClr val="dk1"/>
                </a:solidFill>
              </a:rPr>
              <a:t>・</a:t>
            </a:r>
            <a:r>
              <a:rPr lang="en-US" altLang="ja-JP" b="1" dirty="0">
                <a:solidFill>
                  <a:schemeClr val="dk1"/>
                </a:solidFill>
              </a:rPr>
              <a:t>1</a:t>
            </a:r>
            <a:r>
              <a:rPr lang="ja-JP" altLang="en-US" b="1">
                <a:solidFill>
                  <a:schemeClr val="dk1"/>
                </a:solidFill>
              </a:rPr>
              <a:t>名の採用に貢献</a:t>
            </a:r>
            <a:endParaRPr lang="en-US" altLang="ja-JP" b="1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b="1">
                <a:solidFill>
                  <a:schemeClr val="dk1"/>
                </a:solidFill>
              </a:rPr>
              <a:t>・働く方の年齢層が</a:t>
            </a:r>
            <a:endParaRPr lang="en-US" altLang="ja-JP" b="1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b="1">
                <a:solidFill>
                  <a:schemeClr val="dk1"/>
                </a:solidFill>
              </a:rPr>
              <a:t>　業界平均−</a:t>
            </a:r>
            <a:r>
              <a:rPr lang="en-US" altLang="ja-JP" b="1" dirty="0">
                <a:solidFill>
                  <a:schemeClr val="dk1"/>
                </a:solidFill>
              </a:rPr>
              <a:t>10</a:t>
            </a:r>
            <a:r>
              <a:rPr lang="ja-JP" altLang="en-US" b="1">
                <a:solidFill>
                  <a:schemeClr val="dk1"/>
                </a:solidFill>
              </a:rPr>
              <a:t>歳を達成！</a:t>
            </a:r>
            <a:endParaRPr dirty="0"/>
          </a:p>
        </p:txBody>
      </p:sp>
      <p:cxnSp>
        <p:nvCxnSpPr>
          <p:cNvPr id="69" name="Google Shape;69;g3263230ac5a_0_1"/>
          <p:cNvCxnSpPr/>
          <p:nvPr/>
        </p:nvCxnSpPr>
        <p:spPr>
          <a:xfrm>
            <a:off x="10496745" y="4429841"/>
            <a:ext cx="0" cy="649800"/>
          </a:xfrm>
          <a:prstGeom prst="straightConnector1">
            <a:avLst/>
          </a:prstGeom>
          <a:noFill/>
          <a:ln w="76200" cap="flat" cmpd="sng">
            <a:solidFill>
              <a:srgbClr val="599AD5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4" name="Google Shape;74;g3263230ac5a_0_1"/>
          <p:cNvSpPr txBox="1"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>
                <a:solidFill>
                  <a:schemeClr val="lt1"/>
                </a:solidFill>
              </a:rPr>
              <a:t>Copyright© 202</a:t>
            </a:r>
            <a:r>
              <a:rPr lang="en-US" altLang="ja-JP" dirty="0">
                <a:solidFill>
                  <a:schemeClr val="lt1"/>
                </a:solidFill>
              </a:rPr>
              <a:t>5</a:t>
            </a:r>
            <a:r>
              <a:rPr lang="ja-JP">
                <a:solidFill>
                  <a:schemeClr val="lt1"/>
                </a:solidFill>
              </a:rPr>
              <a:t> </a:t>
            </a:r>
            <a:r>
              <a:rPr lang="en-US" altLang="ja-JP" dirty="0">
                <a:solidFill>
                  <a:schemeClr val="lt1"/>
                </a:solidFill>
              </a:rPr>
              <a:t>Movie Penguin</a:t>
            </a:r>
          </a:p>
        </p:txBody>
      </p:sp>
      <p:pic>
        <p:nvPicPr>
          <p:cNvPr id="7" name="図 6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935F9355-786F-3488-7DAF-9A939A9AB7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6907" r="-1352" b="16466"/>
          <a:stretch/>
        </p:blipFill>
        <p:spPr>
          <a:xfrm>
            <a:off x="424699" y="2783608"/>
            <a:ext cx="1831846" cy="3005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Google Shape;70;g3263230ac5a_0_1">
            <a:extLst>
              <a:ext uri="{FF2B5EF4-FFF2-40B4-BE49-F238E27FC236}">
                <a16:creationId xmlns:a16="http://schemas.microsoft.com/office/drawing/2014/main" id="{4E72C94B-FA06-6C4F-B291-64408AFD581B}"/>
              </a:ext>
            </a:extLst>
          </p:cNvPr>
          <p:cNvSpPr/>
          <p:nvPr/>
        </p:nvSpPr>
        <p:spPr>
          <a:xfrm>
            <a:off x="10393755" y="2852309"/>
            <a:ext cx="1516179" cy="1516179"/>
          </a:xfrm>
          <a:prstGeom prst="ellipse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低価格</a:t>
            </a:r>
            <a:endParaRPr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Google Shape;70;g3263230ac5a_0_1">
            <a:extLst>
              <a:ext uri="{FF2B5EF4-FFF2-40B4-BE49-F238E27FC236}">
                <a16:creationId xmlns:a16="http://schemas.microsoft.com/office/drawing/2014/main" id="{8A0E1515-F38F-9314-0414-C0B49B6C06FF}"/>
              </a:ext>
            </a:extLst>
          </p:cNvPr>
          <p:cNvSpPr/>
          <p:nvPr/>
        </p:nvSpPr>
        <p:spPr>
          <a:xfrm>
            <a:off x="9042698" y="2887353"/>
            <a:ext cx="1516179" cy="1516179"/>
          </a:xfrm>
          <a:prstGeom prst="ellipse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>
                <a:solidFill>
                  <a:schemeClr val="accent1">
                    <a:lumMod val="75000"/>
                  </a:schemeClr>
                </a:solidFill>
              </a:rPr>
              <a:t>高品質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Google Shape;267;p8">
            <a:extLst>
              <a:ext uri="{FF2B5EF4-FFF2-40B4-BE49-F238E27FC236}">
                <a16:creationId xmlns:a16="http://schemas.microsoft.com/office/drawing/2014/main" id="{D1CCF9C8-A4EE-50F9-3AA5-4D9295F81C60}"/>
              </a:ext>
            </a:extLst>
          </p:cNvPr>
          <p:cNvSpPr/>
          <p:nvPr/>
        </p:nvSpPr>
        <p:spPr>
          <a:xfrm>
            <a:off x="5128150" y="3138368"/>
            <a:ext cx="937071" cy="937071"/>
          </a:xfrm>
          <a:prstGeom prst="ellipse">
            <a:avLst/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企画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作成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268;p8">
            <a:extLst>
              <a:ext uri="{FF2B5EF4-FFF2-40B4-BE49-F238E27FC236}">
                <a16:creationId xmlns:a16="http://schemas.microsoft.com/office/drawing/2014/main" id="{EA34ABBB-86FD-A8FB-343E-5BBDE7E3BFB3}"/>
              </a:ext>
            </a:extLst>
          </p:cNvPr>
          <p:cNvSpPr/>
          <p:nvPr/>
        </p:nvSpPr>
        <p:spPr>
          <a:xfrm>
            <a:off x="6216755" y="3138368"/>
            <a:ext cx="937071" cy="937071"/>
          </a:xfrm>
          <a:prstGeom prst="ellipse">
            <a:avLst/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台本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作成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69;p8">
            <a:extLst>
              <a:ext uri="{FF2B5EF4-FFF2-40B4-BE49-F238E27FC236}">
                <a16:creationId xmlns:a16="http://schemas.microsoft.com/office/drawing/2014/main" id="{036EA75F-6F0A-E482-C52B-5D02F7755D98}"/>
              </a:ext>
            </a:extLst>
          </p:cNvPr>
          <p:cNvSpPr/>
          <p:nvPr/>
        </p:nvSpPr>
        <p:spPr>
          <a:xfrm>
            <a:off x="7305360" y="3138368"/>
            <a:ext cx="937071" cy="937071"/>
          </a:xfrm>
          <a:prstGeom prst="ellipse">
            <a:avLst/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動画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作成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70;p8">
            <a:extLst>
              <a:ext uri="{FF2B5EF4-FFF2-40B4-BE49-F238E27FC236}">
                <a16:creationId xmlns:a16="http://schemas.microsoft.com/office/drawing/2014/main" id="{D5B84084-46FE-A601-F03F-D7BC75F57F87}"/>
              </a:ext>
            </a:extLst>
          </p:cNvPr>
          <p:cNvSpPr/>
          <p:nvPr/>
        </p:nvSpPr>
        <p:spPr>
          <a:xfrm>
            <a:off x="5161232" y="4435039"/>
            <a:ext cx="937071" cy="937071"/>
          </a:xfrm>
          <a:prstGeom prst="ellipse">
            <a:avLst/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投稿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71;p8">
            <a:extLst>
              <a:ext uri="{FF2B5EF4-FFF2-40B4-BE49-F238E27FC236}">
                <a16:creationId xmlns:a16="http://schemas.microsoft.com/office/drawing/2014/main" id="{E99D8FC8-E8C1-DEBF-AC16-0E234A3CF18E}"/>
              </a:ext>
            </a:extLst>
          </p:cNvPr>
          <p:cNvSpPr/>
          <p:nvPr/>
        </p:nvSpPr>
        <p:spPr>
          <a:xfrm>
            <a:off x="6233296" y="4435039"/>
            <a:ext cx="937071" cy="937071"/>
          </a:xfrm>
          <a:prstGeom prst="ellipse">
            <a:avLst/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定例会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69;p8">
            <a:extLst>
              <a:ext uri="{FF2B5EF4-FFF2-40B4-BE49-F238E27FC236}">
                <a16:creationId xmlns:a16="http://schemas.microsoft.com/office/drawing/2014/main" id="{A0673A09-C96C-090F-B6E2-F5EE80C10D96}"/>
              </a:ext>
            </a:extLst>
          </p:cNvPr>
          <p:cNvSpPr/>
          <p:nvPr/>
        </p:nvSpPr>
        <p:spPr>
          <a:xfrm>
            <a:off x="7326306" y="4429841"/>
            <a:ext cx="937071" cy="937071"/>
          </a:xfrm>
          <a:prstGeom prst="ellipse">
            <a:avLst/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altLang="en-US" sz="1200" b="1">
                <a:solidFill>
                  <a:schemeClr val="lt1"/>
                </a:solidFill>
              </a:rPr>
              <a:t>撮影</a:t>
            </a:r>
            <a:endParaRPr sz="1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51;g3263230ac5a_0_1">
            <a:extLst>
              <a:ext uri="{FF2B5EF4-FFF2-40B4-BE49-F238E27FC236}">
                <a16:creationId xmlns:a16="http://schemas.microsoft.com/office/drawing/2014/main" id="{E99CF124-ABA7-4A48-C5EA-5B03788B8F64}"/>
              </a:ext>
            </a:extLst>
          </p:cNvPr>
          <p:cNvSpPr/>
          <p:nvPr/>
        </p:nvSpPr>
        <p:spPr>
          <a:xfrm>
            <a:off x="5914544" y="2357166"/>
            <a:ext cx="1571983" cy="28428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56A6"/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>
                <a:solidFill>
                  <a:srgbClr val="FFFFFF"/>
                </a:solidFill>
              </a:rPr>
              <a:t>丸投げ</a:t>
            </a:r>
            <a:r>
              <a:rPr lang="en-US" altLang="ja-JP" b="1" dirty="0">
                <a:solidFill>
                  <a:srgbClr val="FFFFFF"/>
                </a:solidFill>
              </a:rPr>
              <a:t>OK</a:t>
            </a:r>
            <a:endParaRPr sz="14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51;g3263230ac5a_0_1">
            <a:extLst>
              <a:ext uri="{FF2B5EF4-FFF2-40B4-BE49-F238E27FC236}">
                <a16:creationId xmlns:a16="http://schemas.microsoft.com/office/drawing/2014/main" id="{D6D93687-4066-3592-CB4C-75AC1BE15C1F}"/>
              </a:ext>
            </a:extLst>
          </p:cNvPr>
          <p:cNvSpPr/>
          <p:nvPr/>
        </p:nvSpPr>
        <p:spPr>
          <a:xfrm>
            <a:off x="9713546" y="2357166"/>
            <a:ext cx="1571983" cy="28428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56A6"/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FFFFFF"/>
                </a:solidFill>
              </a:rPr>
              <a:t>弊社の強み</a:t>
            </a:r>
            <a:endParaRPr sz="14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>
          <a:extLst>
            <a:ext uri="{FF2B5EF4-FFF2-40B4-BE49-F238E27FC236}">
              <a16:creationId xmlns:a16="http://schemas.microsoft.com/office/drawing/2014/main" id="{B18DEAA5-8B2D-8B15-DF97-A558724B2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263230ac5a_0_1">
            <a:extLst>
              <a:ext uri="{FF2B5EF4-FFF2-40B4-BE49-F238E27FC236}">
                <a16:creationId xmlns:a16="http://schemas.microsoft.com/office/drawing/2014/main" id="{9B5219B7-B153-79B6-E609-6B75ADA3A7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2066" y="-1346"/>
            <a:ext cx="2404573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ja-JP" altLang="en-US"/>
              <a:t>実績例</a:t>
            </a:r>
            <a:endParaRPr dirty="0"/>
          </a:p>
        </p:txBody>
      </p:sp>
      <p:sp>
        <p:nvSpPr>
          <p:cNvPr id="50" name="Google Shape;50;g3263230ac5a_0_1">
            <a:extLst>
              <a:ext uri="{FF2B5EF4-FFF2-40B4-BE49-F238E27FC236}">
                <a16:creationId xmlns:a16="http://schemas.microsoft.com/office/drawing/2014/main" id="{E66CA3FE-3529-6430-2B9F-51424FB00D87}"/>
              </a:ext>
            </a:extLst>
          </p:cNvPr>
          <p:cNvSpPr/>
          <p:nvPr/>
        </p:nvSpPr>
        <p:spPr>
          <a:xfrm>
            <a:off x="282067" y="1254643"/>
            <a:ext cx="5725328" cy="4690304"/>
          </a:xfrm>
          <a:prstGeom prst="roundRect">
            <a:avLst>
              <a:gd name="adj" fmla="val 2353"/>
            </a:avLst>
          </a:prstGeom>
          <a:solidFill>
            <a:schemeClr val="lt1"/>
          </a:solidFill>
          <a:ln w="28575" cap="flat" cmpd="sng">
            <a:solidFill>
              <a:srgbClr val="0046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g3263230ac5a_0_1">
            <a:extLst>
              <a:ext uri="{FF2B5EF4-FFF2-40B4-BE49-F238E27FC236}">
                <a16:creationId xmlns:a16="http://schemas.microsoft.com/office/drawing/2014/main" id="{EF0EC1B2-02C9-9127-A5C7-865C276A4C1A}"/>
              </a:ext>
            </a:extLst>
          </p:cNvPr>
          <p:cNvSpPr/>
          <p:nvPr/>
        </p:nvSpPr>
        <p:spPr>
          <a:xfrm>
            <a:off x="2053327" y="1111525"/>
            <a:ext cx="2067986" cy="28428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56A6"/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実績</a:t>
            </a:r>
            <a:r>
              <a:rPr lang="ja-JP" altLang="en-US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例</a:t>
            </a:r>
            <a:r>
              <a:rPr lang="en-US" altLang="ja-JP" sz="1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①</a:t>
            </a:r>
            <a:endParaRPr sz="14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g3263230ac5a_0_1">
            <a:extLst>
              <a:ext uri="{FF2B5EF4-FFF2-40B4-BE49-F238E27FC236}">
                <a16:creationId xmlns:a16="http://schemas.microsoft.com/office/drawing/2014/main" id="{1AA1268C-5C1D-41BC-AA38-794FDD46D9CD}"/>
              </a:ext>
            </a:extLst>
          </p:cNvPr>
          <p:cNvSpPr txBox="1"/>
          <p:nvPr/>
        </p:nvSpPr>
        <p:spPr>
          <a:xfrm>
            <a:off x="3087320" y="2584152"/>
            <a:ext cx="2479143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altLang="ja-JP" b="1" dirty="0">
                <a:solidFill>
                  <a:schemeClr val="dk1"/>
                </a:solidFill>
              </a:rPr>
              <a:t>【</a:t>
            </a:r>
            <a:r>
              <a:rPr lang="ja-JP" altLang="en-US" b="1">
                <a:solidFill>
                  <a:schemeClr val="dk1"/>
                </a:solidFill>
              </a:rPr>
              <a:t>実績</a:t>
            </a:r>
            <a:r>
              <a:rPr lang="en-US" altLang="ja-JP" b="1" dirty="0">
                <a:solidFill>
                  <a:schemeClr val="dk1"/>
                </a:solidFill>
              </a:rPr>
              <a:t>】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b="1">
                <a:solidFill>
                  <a:schemeClr val="dk1"/>
                </a:solidFill>
              </a:rPr>
              <a:t>・累計</a:t>
            </a:r>
            <a:r>
              <a:rPr lang="en-US" altLang="ja-JP" b="1" dirty="0">
                <a:solidFill>
                  <a:schemeClr val="dk1"/>
                </a:solidFill>
              </a:rPr>
              <a:t>2,000</a:t>
            </a:r>
            <a:r>
              <a:rPr lang="ja-JP" altLang="en-US" b="1">
                <a:solidFill>
                  <a:schemeClr val="dk1"/>
                </a:solidFill>
              </a:rPr>
              <a:t>万再生</a:t>
            </a:r>
            <a:endParaRPr lang="en-US" altLang="ja-JP" b="1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b="1">
                <a:solidFill>
                  <a:schemeClr val="dk1"/>
                </a:solidFill>
              </a:rPr>
              <a:t>・半年で＋</a:t>
            </a:r>
            <a:r>
              <a:rPr lang="en-US" altLang="ja-JP" b="1" dirty="0">
                <a:solidFill>
                  <a:schemeClr val="dk1"/>
                </a:solidFill>
              </a:rPr>
              <a:t>2,500</a:t>
            </a:r>
            <a:r>
              <a:rPr lang="ja-JP" altLang="en-US" b="1">
                <a:solidFill>
                  <a:schemeClr val="dk1"/>
                </a:solidFill>
              </a:rPr>
              <a:t>フォロワー</a:t>
            </a:r>
            <a:endParaRPr lang="en-US" altLang="ja-JP" b="1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b="1">
                <a:solidFill>
                  <a:schemeClr val="dk1"/>
                </a:solidFill>
              </a:rPr>
              <a:t>・</a:t>
            </a:r>
            <a:r>
              <a:rPr lang="en-US" altLang="ja-JP" b="1" dirty="0">
                <a:solidFill>
                  <a:schemeClr val="dk1"/>
                </a:solidFill>
              </a:rPr>
              <a:t>100</a:t>
            </a:r>
            <a:r>
              <a:rPr lang="ja-JP" altLang="en-US" b="1">
                <a:solidFill>
                  <a:schemeClr val="dk1"/>
                </a:solidFill>
              </a:rPr>
              <a:t>万再生以上</a:t>
            </a:r>
            <a:r>
              <a:rPr lang="en-US" altLang="ja-JP" b="1" dirty="0">
                <a:solidFill>
                  <a:schemeClr val="dk1"/>
                </a:solidFill>
              </a:rPr>
              <a:t>5</a:t>
            </a:r>
            <a:r>
              <a:rPr lang="ja-JP" altLang="en-US" b="1">
                <a:solidFill>
                  <a:schemeClr val="dk1"/>
                </a:solidFill>
              </a:rPr>
              <a:t>本</a:t>
            </a:r>
            <a:endParaRPr lang="en-US" altLang="ja-JP" b="1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b="1">
                <a:solidFill>
                  <a:schemeClr val="dk1"/>
                </a:solidFill>
              </a:rPr>
              <a:t>・月平均再生数</a:t>
            </a:r>
            <a:r>
              <a:rPr lang="en-US" altLang="ja-JP" b="1" dirty="0">
                <a:solidFill>
                  <a:schemeClr val="dk1"/>
                </a:solidFill>
              </a:rPr>
              <a:t>40</a:t>
            </a:r>
            <a:r>
              <a:rPr lang="ja-JP" altLang="en-US" b="1">
                <a:solidFill>
                  <a:schemeClr val="dk1"/>
                </a:solidFill>
              </a:rPr>
              <a:t>万再生</a:t>
            </a:r>
            <a:endParaRPr lang="en-US" altLang="ja-JP" b="1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b="1">
                <a:solidFill>
                  <a:schemeClr val="dk1"/>
                </a:solidFill>
              </a:rPr>
              <a:t>・</a:t>
            </a:r>
            <a:r>
              <a:rPr lang="en-US" altLang="ja-JP" b="1" dirty="0">
                <a:solidFill>
                  <a:schemeClr val="dk1"/>
                </a:solidFill>
              </a:rPr>
              <a:t>1</a:t>
            </a:r>
            <a:r>
              <a:rPr lang="ja-JP" altLang="en-US" b="1">
                <a:solidFill>
                  <a:schemeClr val="dk1"/>
                </a:solidFill>
              </a:rPr>
              <a:t>名の採用に貢献</a:t>
            </a:r>
            <a:endParaRPr dirty="0"/>
          </a:p>
        </p:txBody>
      </p:sp>
      <p:sp>
        <p:nvSpPr>
          <p:cNvPr id="74" name="Google Shape;74;g3263230ac5a_0_1">
            <a:extLst>
              <a:ext uri="{FF2B5EF4-FFF2-40B4-BE49-F238E27FC236}">
                <a16:creationId xmlns:a16="http://schemas.microsoft.com/office/drawing/2014/main" id="{7270202A-EF96-CA7B-BDDB-80AC0F475405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>
                <a:solidFill>
                  <a:schemeClr val="lt1"/>
                </a:solidFill>
              </a:rPr>
              <a:t>Copyright© 202</a:t>
            </a:r>
            <a:r>
              <a:rPr lang="en-US" altLang="ja-JP" dirty="0">
                <a:solidFill>
                  <a:schemeClr val="lt1"/>
                </a:solidFill>
              </a:rPr>
              <a:t>5</a:t>
            </a:r>
            <a:r>
              <a:rPr lang="ja-JP">
                <a:solidFill>
                  <a:schemeClr val="lt1"/>
                </a:solidFill>
              </a:rPr>
              <a:t> </a:t>
            </a:r>
            <a:r>
              <a:rPr lang="en-US" altLang="ja-JP" dirty="0">
                <a:solidFill>
                  <a:schemeClr val="lt1"/>
                </a:solidFill>
              </a:rPr>
              <a:t>Movie Penguin</a:t>
            </a:r>
          </a:p>
        </p:txBody>
      </p:sp>
      <p:pic>
        <p:nvPicPr>
          <p:cNvPr id="7" name="図 6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9450D5FD-E306-48E6-8B63-5DE73D20AC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6907" r="-1352" b="16466"/>
          <a:stretch/>
        </p:blipFill>
        <p:spPr>
          <a:xfrm>
            <a:off x="424698" y="1654732"/>
            <a:ext cx="2519991" cy="4133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Google Shape;50;g3263230ac5a_0_1">
            <a:extLst>
              <a:ext uri="{FF2B5EF4-FFF2-40B4-BE49-F238E27FC236}">
                <a16:creationId xmlns:a16="http://schemas.microsoft.com/office/drawing/2014/main" id="{240CB8D5-F60C-43EF-FB93-F80EFA0C631B}"/>
              </a:ext>
            </a:extLst>
          </p:cNvPr>
          <p:cNvSpPr/>
          <p:nvPr/>
        </p:nvSpPr>
        <p:spPr>
          <a:xfrm>
            <a:off x="6268197" y="1254643"/>
            <a:ext cx="5725328" cy="4690304"/>
          </a:xfrm>
          <a:prstGeom prst="roundRect">
            <a:avLst>
              <a:gd name="adj" fmla="val 2353"/>
            </a:avLst>
          </a:prstGeom>
          <a:solidFill>
            <a:schemeClr val="lt1"/>
          </a:solidFill>
          <a:ln w="28575" cap="flat" cmpd="sng">
            <a:solidFill>
              <a:srgbClr val="0046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51;g3263230ac5a_0_1">
            <a:extLst>
              <a:ext uri="{FF2B5EF4-FFF2-40B4-BE49-F238E27FC236}">
                <a16:creationId xmlns:a16="http://schemas.microsoft.com/office/drawing/2014/main" id="{C7B30872-2468-76C5-5F14-FF9DEF77C401}"/>
              </a:ext>
            </a:extLst>
          </p:cNvPr>
          <p:cNvSpPr/>
          <p:nvPr/>
        </p:nvSpPr>
        <p:spPr>
          <a:xfrm>
            <a:off x="8039457" y="1111525"/>
            <a:ext cx="2067986" cy="28428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56A6"/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実績</a:t>
            </a:r>
            <a:r>
              <a:rPr lang="ja-JP" altLang="en-US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例</a:t>
            </a:r>
            <a:r>
              <a:rPr lang="en-US" altLang="ja-JP" b="1" dirty="0">
                <a:solidFill>
                  <a:srgbClr val="FFFFFF"/>
                </a:solidFill>
              </a:rPr>
              <a:t>②</a:t>
            </a:r>
            <a:endParaRPr sz="14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図 16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A7397E34-CECE-2B18-03EA-3DE8BCAE95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6330" r="1131" b="10419"/>
          <a:stretch/>
        </p:blipFill>
        <p:spPr>
          <a:xfrm>
            <a:off x="6526887" y="1580323"/>
            <a:ext cx="2280313" cy="4166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Google Shape;52;g3263230ac5a_0_1">
            <a:extLst>
              <a:ext uri="{FF2B5EF4-FFF2-40B4-BE49-F238E27FC236}">
                <a16:creationId xmlns:a16="http://schemas.microsoft.com/office/drawing/2014/main" id="{7AC48820-2C3A-0855-FE47-19012457A069}"/>
              </a:ext>
            </a:extLst>
          </p:cNvPr>
          <p:cNvSpPr txBox="1"/>
          <p:nvPr/>
        </p:nvSpPr>
        <p:spPr>
          <a:xfrm>
            <a:off x="9035247" y="2497361"/>
            <a:ext cx="2730230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altLang="ja-JP" b="1" dirty="0">
                <a:solidFill>
                  <a:schemeClr val="dk1"/>
                </a:solidFill>
              </a:rPr>
              <a:t>【</a:t>
            </a:r>
            <a:r>
              <a:rPr lang="ja-JP" altLang="en-US" b="1">
                <a:solidFill>
                  <a:schemeClr val="dk1"/>
                </a:solidFill>
              </a:rPr>
              <a:t>実績</a:t>
            </a:r>
            <a:r>
              <a:rPr lang="en-US" altLang="ja-JP" b="1" dirty="0">
                <a:solidFill>
                  <a:schemeClr val="dk1"/>
                </a:solidFill>
              </a:rPr>
              <a:t>】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b="1">
                <a:solidFill>
                  <a:schemeClr val="dk1"/>
                </a:solidFill>
              </a:rPr>
              <a:t>・</a:t>
            </a:r>
            <a:r>
              <a:rPr lang="en-US" altLang="ja-JP" b="1" dirty="0">
                <a:solidFill>
                  <a:schemeClr val="dk1"/>
                </a:solidFill>
              </a:rPr>
              <a:t>150</a:t>
            </a:r>
            <a:r>
              <a:rPr lang="ja-JP" altLang="en-US" b="1">
                <a:solidFill>
                  <a:schemeClr val="dk1"/>
                </a:solidFill>
              </a:rPr>
              <a:t>万の売上アップ</a:t>
            </a:r>
            <a:endParaRPr lang="en-US" altLang="ja-JP" b="1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b="1">
                <a:solidFill>
                  <a:schemeClr val="dk1"/>
                </a:solidFill>
              </a:rPr>
              <a:t>・</a:t>
            </a:r>
            <a:r>
              <a:rPr lang="en-US" altLang="ja-JP" b="1" dirty="0">
                <a:solidFill>
                  <a:schemeClr val="dk1"/>
                </a:solidFill>
              </a:rPr>
              <a:t>20</a:t>
            </a:r>
            <a:r>
              <a:rPr lang="ja-JP" altLang="en-US" b="1">
                <a:solidFill>
                  <a:schemeClr val="dk1"/>
                </a:solidFill>
              </a:rPr>
              <a:t>組の新規集客</a:t>
            </a:r>
            <a:endParaRPr lang="en-US" altLang="ja-JP" b="1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b="1">
                <a:solidFill>
                  <a:schemeClr val="dk1"/>
                </a:solidFill>
              </a:rPr>
              <a:t>・</a:t>
            </a:r>
            <a:r>
              <a:rPr lang="en-US" altLang="ja-JP" b="1" dirty="0">
                <a:solidFill>
                  <a:schemeClr val="dk1"/>
                </a:solidFill>
              </a:rPr>
              <a:t>3</a:t>
            </a:r>
            <a:r>
              <a:rPr lang="ja-JP" altLang="en-US" b="1">
                <a:solidFill>
                  <a:schemeClr val="dk1"/>
                </a:solidFill>
              </a:rPr>
              <a:t>組のリピーター獲得</a:t>
            </a:r>
            <a:endParaRPr lang="en-US" altLang="ja-JP" b="1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b="1">
                <a:solidFill>
                  <a:schemeClr val="dk1"/>
                </a:solidFill>
              </a:rPr>
              <a:t>・</a:t>
            </a:r>
            <a:r>
              <a:rPr lang="en-US" altLang="ja-JP" b="1" dirty="0">
                <a:solidFill>
                  <a:schemeClr val="dk1"/>
                </a:solidFill>
              </a:rPr>
              <a:t>2</a:t>
            </a:r>
            <a:r>
              <a:rPr lang="ja-JP" altLang="en-US" b="1">
                <a:solidFill>
                  <a:schemeClr val="dk1"/>
                </a:solidFill>
              </a:rPr>
              <a:t>名の採用</a:t>
            </a:r>
            <a:endParaRPr lang="en-US" altLang="ja-JP" b="1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b="1">
                <a:solidFill>
                  <a:schemeClr val="dk1"/>
                </a:solidFill>
              </a:rPr>
              <a:t>・</a:t>
            </a:r>
            <a:r>
              <a:rPr lang="en-US" altLang="ja-JP" b="1" dirty="0">
                <a:solidFill>
                  <a:schemeClr val="dk1"/>
                </a:solidFill>
              </a:rPr>
              <a:t>3</a:t>
            </a:r>
            <a:r>
              <a:rPr lang="ja-JP" altLang="en-US" b="1">
                <a:solidFill>
                  <a:schemeClr val="dk1"/>
                </a:solidFill>
              </a:rPr>
              <a:t>ヶ月で</a:t>
            </a:r>
            <a:r>
              <a:rPr lang="en-US" altLang="ja-JP" b="1" dirty="0">
                <a:solidFill>
                  <a:schemeClr val="dk1"/>
                </a:solidFill>
              </a:rPr>
              <a:t>1,000</a:t>
            </a:r>
            <a:r>
              <a:rPr lang="ja-JP" altLang="en-US" b="1">
                <a:solidFill>
                  <a:schemeClr val="dk1"/>
                </a:solidFill>
              </a:rPr>
              <a:t>フォロワー</a:t>
            </a:r>
            <a:endParaRPr lang="en-US" altLang="ja-JP" b="1" dirty="0">
              <a:solidFill>
                <a:schemeClr val="dk1"/>
              </a:solidFill>
            </a:endParaRPr>
          </a:p>
        </p:txBody>
      </p:sp>
      <p:sp>
        <p:nvSpPr>
          <p:cNvPr id="21" name="Google Shape;52;g3263230ac5a_0_1">
            <a:extLst>
              <a:ext uri="{FF2B5EF4-FFF2-40B4-BE49-F238E27FC236}">
                <a16:creationId xmlns:a16="http://schemas.microsoft.com/office/drawing/2014/main" id="{E98BBDBF-AEF6-F9F4-8C20-0BBFA2D097A8}"/>
              </a:ext>
            </a:extLst>
          </p:cNvPr>
          <p:cNvSpPr txBox="1"/>
          <p:nvPr/>
        </p:nvSpPr>
        <p:spPr>
          <a:xfrm>
            <a:off x="282066" y="5996138"/>
            <a:ext cx="2479143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altLang="ja-JP" sz="1000" b="1" dirty="0">
                <a:solidFill>
                  <a:schemeClr val="dk1"/>
                </a:solidFill>
              </a:rPr>
              <a:t>※2022</a:t>
            </a:r>
            <a:r>
              <a:rPr lang="ja-JP" altLang="en-US" sz="1000" b="1">
                <a:solidFill>
                  <a:schemeClr val="dk1"/>
                </a:solidFill>
              </a:rPr>
              <a:t>年</a:t>
            </a:r>
            <a:r>
              <a:rPr lang="en-US" altLang="ja-JP" sz="1000" b="1" dirty="0">
                <a:solidFill>
                  <a:schemeClr val="dk1"/>
                </a:solidFill>
              </a:rPr>
              <a:t>12</a:t>
            </a:r>
            <a:r>
              <a:rPr lang="ja-JP" altLang="en-US" sz="1000" b="1">
                <a:solidFill>
                  <a:schemeClr val="dk1"/>
                </a:solidFill>
              </a:rPr>
              <a:t>月</a:t>
            </a:r>
            <a:r>
              <a:rPr lang="en-US" altLang="ja-JP" sz="1000" b="1" dirty="0">
                <a:solidFill>
                  <a:schemeClr val="dk1"/>
                </a:solidFill>
              </a:rPr>
              <a:t>〜</a:t>
            </a:r>
            <a:r>
              <a:rPr lang="ja-JP" altLang="en-US" sz="1000" b="1">
                <a:solidFill>
                  <a:schemeClr val="dk1"/>
                </a:solidFill>
              </a:rPr>
              <a:t>現在の数値</a:t>
            </a:r>
            <a:endParaRPr lang="en-US" altLang="ja-JP" sz="1000" b="1" dirty="0">
              <a:solidFill>
                <a:schemeClr val="dk1"/>
              </a:solidFill>
            </a:endParaRPr>
          </a:p>
        </p:txBody>
      </p:sp>
      <p:sp>
        <p:nvSpPr>
          <p:cNvPr id="24" name="Google Shape;52;g3263230ac5a_0_1">
            <a:extLst>
              <a:ext uri="{FF2B5EF4-FFF2-40B4-BE49-F238E27FC236}">
                <a16:creationId xmlns:a16="http://schemas.microsoft.com/office/drawing/2014/main" id="{20375A48-3465-F1EA-A507-438DA3A14152}"/>
              </a:ext>
            </a:extLst>
          </p:cNvPr>
          <p:cNvSpPr txBox="1"/>
          <p:nvPr/>
        </p:nvSpPr>
        <p:spPr>
          <a:xfrm>
            <a:off x="6321359" y="5996138"/>
            <a:ext cx="2479143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altLang="ja-JP" sz="1000" b="1" dirty="0">
                <a:solidFill>
                  <a:schemeClr val="dk1"/>
                </a:solidFill>
              </a:rPr>
              <a:t>※2024</a:t>
            </a:r>
            <a:r>
              <a:rPr lang="ja-JP" altLang="en-US" sz="1000" b="1">
                <a:solidFill>
                  <a:schemeClr val="dk1"/>
                </a:solidFill>
              </a:rPr>
              <a:t>年</a:t>
            </a:r>
            <a:r>
              <a:rPr lang="en-US" altLang="ja-JP" sz="1000" b="1" dirty="0">
                <a:solidFill>
                  <a:schemeClr val="dk1"/>
                </a:solidFill>
              </a:rPr>
              <a:t>5</a:t>
            </a:r>
            <a:r>
              <a:rPr lang="ja-JP" altLang="en-US" sz="1000" b="1">
                <a:solidFill>
                  <a:schemeClr val="dk1"/>
                </a:solidFill>
              </a:rPr>
              <a:t>月</a:t>
            </a:r>
            <a:r>
              <a:rPr lang="en-US" altLang="ja-JP" sz="1000" b="1" dirty="0">
                <a:solidFill>
                  <a:schemeClr val="dk1"/>
                </a:solidFill>
              </a:rPr>
              <a:t>〜</a:t>
            </a:r>
            <a:r>
              <a:rPr lang="ja-JP" altLang="en-US" sz="1000" b="1">
                <a:solidFill>
                  <a:schemeClr val="dk1"/>
                </a:solidFill>
              </a:rPr>
              <a:t>現在の数値</a:t>
            </a:r>
            <a:endParaRPr lang="en-US" altLang="ja-JP" sz="1000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00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"/>
          <p:cNvSpPr txBox="1">
            <a:spLocks noGrp="1"/>
          </p:cNvSpPr>
          <p:nvPr>
            <p:ph type="body" idx="1"/>
          </p:nvPr>
        </p:nvSpPr>
        <p:spPr>
          <a:xfrm>
            <a:off x="243071" y="-28937"/>
            <a:ext cx="292543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ja-JP" altLang="en-US" b="1">
                <a:latin typeface="Arial"/>
                <a:ea typeface="Arial"/>
                <a:cs typeface="Arial"/>
                <a:sym typeface="Arial"/>
              </a:rPr>
              <a:t>日々の</a:t>
            </a:r>
            <a:r>
              <a:rPr lang="ja-JP" b="1">
                <a:latin typeface="Arial"/>
                <a:ea typeface="Arial"/>
                <a:cs typeface="Arial"/>
                <a:sym typeface="Arial"/>
              </a:rPr>
              <a:t>業務課題</a:t>
            </a:r>
            <a:endParaRPr dirty="0"/>
          </a:p>
        </p:txBody>
      </p:sp>
      <p:pic>
        <p:nvPicPr>
          <p:cNvPr id="97" name="Google Shape;9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6625" y="4020202"/>
            <a:ext cx="887722" cy="118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512046">
            <a:off x="7312568" y="3719270"/>
            <a:ext cx="2104152" cy="177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4380" y="1823716"/>
            <a:ext cx="2692209" cy="1571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9037836" flipH="1">
            <a:off x="1868492" y="3693608"/>
            <a:ext cx="2345997" cy="208500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5"/>
          <p:cNvSpPr txBox="1"/>
          <p:nvPr/>
        </p:nvSpPr>
        <p:spPr>
          <a:xfrm>
            <a:off x="2097974" y="4441754"/>
            <a:ext cx="187736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最近の子は</a:t>
            </a:r>
            <a:endParaRPr lang="en-US" altLang="ja-JP"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1200" b="1" dirty="0">
                <a:solidFill>
                  <a:schemeClr val="dk1"/>
                </a:solidFill>
              </a:rPr>
              <a:t>TikTok</a:t>
            </a:r>
            <a:r>
              <a:rPr lang="ja-JP" altLang="en-US" sz="1200" b="1">
                <a:solidFill>
                  <a:schemeClr val="dk1"/>
                </a:solidFill>
              </a:rPr>
              <a:t>を見てると</a:t>
            </a:r>
            <a:endParaRPr lang="en-US" altLang="ja-JP" sz="12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聞いた</a:t>
            </a:r>
            <a:r>
              <a:rPr lang="ja-JP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dirty="0"/>
          </a:p>
        </p:txBody>
      </p:sp>
      <p:sp>
        <p:nvSpPr>
          <p:cNvPr id="103" name="Google Shape;103;p5"/>
          <p:cNvSpPr txBox="1"/>
          <p:nvPr/>
        </p:nvSpPr>
        <p:spPr>
          <a:xfrm>
            <a:off x="7398702" y="4279250"/>
            <a:ext cx="19835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</a:rPr>
              <a:t>内製でやってるけど</a:t>
            </a:r>
            <a:endParaRPr lang="en-US" altLang="ja-JP" sz="12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いつ結果が</a:t>
            </a:r>
            <a:endParaRPr lang="en-US" altLang="ja-JP"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出るのか不安点</a:t>
            </a:r>
            <a:r>
              <a:rPr lang="en-US" altLang="ja-JP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‥</a:t>
            </a: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5"/>
          <p:cNvSpPr txBox="1"/>
          <p:nvPr/>
        </p:nvSpPr>
        <p:spPr>
          <a:xfrm>
            <a:off x="2119481" y="5968116"/>
            <a:ext cx="829563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このような課題を</a:t>
            </a:r>
            <a:r>
              <a:rPr lang="ja-JP" altLang="en-US" sz="20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「高品質・低価格」</a:t>
            </a:r>
            <a:r>
              <a:rPr lang="ja-JP" alt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である</a:t>
            </a:r>
            <a:r>
              <a:rPr lang="ja-JP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弊</a:t>
            </a:r>
            <a:r>
              <a:rPr lang="ja-JP" sz="2000" b="1">
                <a:solidFill>
                  <a:schemeClr val="dk1"/>
                </a:solidFill>
              </a:rPr>
              <a:t>社</a:t>
            </a:r>
            <a:r>
              <a:rPr lang="ja-JP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が解決いたします！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p5"/>
          <p:cNvGrpSpPr/>
          <p:nvPr/>
        </p:nvGrpSpPr>
        <p:grpSpPr>
          <a:xfrm>
            <a:off x="5806214" y="5457592"/>
            <a:ext cx="358299" cy="316376"/>
            <a:chOff x="5976400" y="5523694"/>
            <a:chExt cx="358299" cy="316376"/>
          </a:xfrm>
        </p:grpSpPr>
        <p:sp>
          <p:nvSpPr>
            <p:cNvPr id="106" name="Google Shape;106;p5"/>
            <p:cNvSpPr/>
            <p:nvPr/>
          </p:nvSpPr>
          <p:spPr>
            <a:xfrm rot="10800000">
              <a:off x="5976400" y="5639517"/>
              <a:ext cx="358299" cy="90263"/>
            </a:xfrm>
            <a:prstGeom prst="triangle">
              <a:avLst>
                <a:gd name="adj" fmla="val 50000"/>
              </a:avLst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 rot="10800000">
              <a:off x="5976400" y="5523694"/>
              <a:ext cx="358299" cy="90263"/>
            </a:xfrm>
            <a:prstGeom prst="triangle">
              <a:avLst>
                <a:gd name="adj" fmla="val 50000"/>
              </a:avLst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 rot="10800000">
              <a:off x="5976400" y="5749807"/>
              <a:ext cx="358299" cy="90263"/>
            </a:xfrm>
            <a:prstGeom prst="triangle">
              <a:avLst>
                <a:gd name="adj" fmla="val 50000"/>
              </a:avLst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" name="Google Shape;109;p5"/>
          <p:cNvSpPr/>
          <p:nvPr/>
        </p:nvSpPr>
        <p:spPr>
          <a:xfrm>
            <a:off x="2686786" y="847214"/>
            <a:ext cx="6667399" cy="47404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4699"/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lt1"/>
                </a:solidFill>
              </a:rPr>
              <a:t>TikTokにこんなお悩みありませんか</a:t>
            </a:r>
            <a:r>
              <a:rPr lang="en-US" sz="1800" b="1" dirty="0">
                <a:solidFill>
                  <a:schemeClr val="lt1"/>
                </a:solidFill>
              </a:rPr>
              <a:t>‥？</a:t>
            </a:r>
            <a:endParaRPr dirty="0"/>
          </a:p>
        </p:txBody>
      </p:sp>
      <p:sp>
        <p:nvSpPr>
          <p:cNvPr id="110" name="Google Shape;110;p5"/>
          <p:cNvSpPr/>
          <p:nvPr/>
        </p:nvSpPr>
        <p:spPr>
          <a:xfrm rot="10800000">
            <a:off x="5685497" y="1495887"/>
            <a:ext cx="581804" cy="221108"/>
          </a:xfrm>
          <a:prstGeom prst="triangle">
            <a:avLst>
              <a:gd name="adj" fmla="val 50000"/>
            </a:avLst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99;p5">
            <a:extLst>
              <a:ext uri="{FF2B5EF4-FFF2-40B4-BE49-F238E27FC236}">
                <a16:creationId xmlns:a16="http://schemas.microsoft.com/office/drawing/2014/main" id="{D18E6BE0-218F-1ED9-3C0B-B2C7DBCBFA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88074">
            <a:off x="7430353" y="1975052"/>
            <a:ext cx="2692209" cy="15718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2;p5">
            <a:extLst>
              <a:ext uri="{FF2B5EF4-FFF2-40B4-BE49-F238E27FC236}">
                <a16:creationId xmlns:a16="http://schemas.microsoft.com/office/drawing/2014/main" id="{CEEF11C1-B72E-CA40-549B-131F9F3F2949}"/>
              </a:ext>
            </a:extLst>
          </p:cNvPr>
          <p:cNvSpPr txBox="1"/>
          <p:nvPr/>
        </p:nvSpPr>
        <p:spPr>
          <a:xfrm>
            <a:off x="7857846" y="2480545"/>
            <a:ext cx="19303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</a:rPr>
              <a:t>今の外注先の</a:t>
            </a:r>
            <a:endParaRPr lang="en-US" altLang="ja-JP" sz="12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</a:rPr>
              <a:t>再生数</a:t>
            </a:r>
            <a:r>
              <a:rPr lang="ja-JP" alt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が良くない</a:t>
            </a:r>
            <a:r>
              <a:rPr lang="en-US" altLang="ja-JP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‥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00;p5">
            <a:extLst>
              <a:ext uri="{FF2B5EF4-FFF2-40B4-BE49-F238E27FC236}">
                <a16:creationId xmlns:a16="http://schemas.microsoft.com/office/drawing/2014/main" id="{EF547636-1933-F8F4-4AE8-57685521BD0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9037836" flipH="1">
            <a:off x="2422093" y="1640344"/>
            <a:ext cx="2345997" cy="20850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1;p5">
            <a:extLst>
              <a:ext uri="{FF2B5EF4-FFF2-40B4-BE49-F238E27FC236}">
                <a16:creationId xmlns:a16="http://schemas.microsoft.com/office/drawing/2014/main" id="{D04DE138-4BA7-C43B-B830-3BF873646F32}"/>
              </a:ext>
            </a:extLst>
          </p:cNvPr>
          <p:cNvSpPr txBox="1"/>
          <p:nvPr/>
        </p:nvSpPr>
        <p:spPr>
          <a:xfrm>
            <a:off x="5081801" y="2141902"/>
            <a:ext cx="187736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</a:rPr>
              <a:t>競合に遅れを</a:t>
            </a:r>
            <a:endParaRPr lang="en-US" altLang="ja-JP" sz="12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</a:rPr>
              <a:t>とっている</a:t>
            </a:r>
            <a:endParaRPr lang="en-US" altLang="ja-JP" sz="12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1200" b="1" dirty="0">
                <a:solidFill>
                  <a:schemeClr val="dk1"/>
                </a:solidFill>
              </a:rPr>
              <a:t>or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</a:rPr>
              <a:t>先に始めたい</a:t>
            </a:r>
            <a:r>
              <a:rPr lang="en-US" altLang="ja-JP" sz="1200" b="1" dirty="0">
                <a:solidFill>
                  <a:schemeClr val="dk1"/>
                </a:solidFill>
              </a:rPr>
              <a:t>‥</a:t>
            </a:r>
          </a:p>
        </p:txBody>
      </p:sp>
      <p:sp>
        <p:nvSpPr>
          <p:cNvPr id="102" name="Google Shape;102;p5"/>
          <p:cNvSpPr txBox="1"/>
          <p:nvPr/>
        </p:nvSpPr>
        <p:spPr>
          <a:xfrm>
            <a:off x="2539051" y="2285205"/>
            <a:ext cx="213532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TikTok</a:t>
            </a:r>
            <a:r>
              <a:rPr lang="ja-JP" alt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って本当に</a:t>
            </a:r>
            <a:endParaRPr lang="en-US" altLang="ja-JP"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</a:rPr>
              <a:t>採用や集客で</a:t>
            </a:r>
            <a:endParaRPr lang="en-US" altLang="ja-JP"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</a:rPr>
              <a:t>費用対効果でるの</a:t>
            </a:r>
            <a:r>
              <a:rPr lang="en-US" altLang="ja-JP" sz="1200" b="1" dirty="0">
                <a:solidFill>
                  <a:schemeClr val="dk1"/>
                </a:solidFill>
              </a:rPr>
              <a:t>‥</a:t>
            </a:r>
            <a:r>
              <a:rPr lang="ja-JP" altLang="en-US" sz="1200" b="1">
                <a:solidFill>
                  <a:schemeClr val="dk1"/>
                </a:solidFill>
              </a:rPr>
              <a:t>？</a:t>
            </a: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"/>
          <p:cNvSpPr txBox="1">
            <a:spLocks noGrp="1"/>
          </p:cNvSpPr>
          <p:nvPr>
            <p:ph type="body" idx="1"/>
          </p:nvPr>
        </p:nvSpPr>
        <p:spPr>
          <a:xfrm>
            <a:off x="243070" y="-28937"/>
            <a:ext cx="5009413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ja-JP" altLang="en-US"/>
              <a:t>高品質・低価格が実現できる理由</a:t>
            </a:r>
            <a:endParaRPr dirty="0"/>
          </a:p>
        </p:txBody>
      </p:sp>
      <p:sp>
        <p:nvSpPr>
          <p:cNvPr id="119" name="Google Shape;119;p6"/>
          <p:cNvSpPr/>
          <p:nvPr/>
        </p:nvSpPr>
        <p:spPr>
          <a:xfrm>
            <a:off x="552593" y="1325989"/>
            <a:ext cx="3277385" cy="4882880"/>
          </a:xfrm>
          <a:prstGeom prst="roundRect">
            <a:avLst>
              <a:gd name="adj" fmla="val 4280"/>
            </a:avLst>
          </a:prstGeom>
          <a:solidFill>
            <a:schemeClr val="lt1"/>
          </a:solidFill>
          <a:ln w="38100" cap="flat" cmpd="sng">
            <a:solidFill>
              <a:srgbClr val="0046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>
            <a:off x="958040" y="1889746"/>
            <a:ext cx="2549114" cy="57883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b="1" u="sng" dirty="0">
                <a:solidFill>
                  <a:srgbClr val="3A3838"/>
                </a:solidFill>
              </a:rPr>
              <a:t>50</a:t>
            </a:r>
            <a:r>
              <a:rPr lang="ja-JP" altLang="en-US" b="1" u="sng">
                <a:solidFill>
                  <a:srgbClr val="3A3838"/>
                </a:solidFill>
              </a:rPr>
              <a:t>アカウントから</a:t>
            </a:r>
            <a:endParaRPr lang="en-US" altLang="ja-JP" b="1" u="sng" dirty="0">
              <a:solidFill>
                <a:srgbClr val="3A3838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 u="sng">
                <a:solidFill>
                  <a:srgbClr val="3A3838"/>
                </a:solidFill>
              </a:rPr>
              <a:t>体系化された</a:t>
            </a:r>
            <a:r>
              <a:rPr lang="ja-JP" altLang="en-US" b="1" u="sng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運用ナレッジ</a:t>
            </a:r>
            <a:endParaRPr b="1" u="sng" dirty="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>
            <a:off x="848869" y="4418576"/>
            <a:ext cx="218343" cy="36344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>
            <a:off x="4599013" y="4418576"/>
            <a:ext cx="2993976" cy="144422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20名を超えるメンバーの</a:t>
            </a: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時間・曜日関係なく稼働する</a:t>
            </a: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フリーランスの性質を活かし</a:t>
            </a: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膨大なリソースの創出が可能。</a:t>
            </a: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納期も幅広く調整可能。</a:t>
            </a: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6"/>
          <p:cNvSpPr/>
          <p:nvPr/>
        </p:nvSpPr>
        <p:spPr>
          <a:xfrm>
            <a:off x="8361957" y="1309924"/>
            <a:ext cx="3277450" cy="4893620"/>
          </a:xfrm>
          <a:prstGeom prst="roundRect">
            <a:avLst>
              <a:gd name="adj" fmla="val 3893"/>
            </a:avLst>
          </a:prstGeom>
          <a:solidFill>
            <a:schemeClr val="lt1"/>
          </a:solidFill>
          <a:ln w="38100" cap="flat" cmpd="sng">
            <a:solidFill>
              <a:srgbClr val="0046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6"/>
          <p:cNvSpPr/>
          <p:nvPr/>
        </p:nvSpPr>
        <p:spPr>
          <a:xfrm>
            <a:off x="8735247" y="1892675"/>
            <a:ext cx="2716817" cy="57883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400" b="1" u="sng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コストを抑える</a:t>
            </a:r>
            <a:endParaRPr lang="en-US" altLang="ja-JP" sz="1400" b="1" u="sng" dirty="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 dirty="0">
                <a:solidFill>
                  <a:srgbClr val="3A3838"/>
                </a:solidFill>
              </a:rPr>
              <a:t>3つのポイント</a:t>
            </a:r>
            <a:endParaRPr sz="1400" b="1" u="sng" dirty="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8579157" y="4548037"/>
            <a:ext cx="218343" cy="3634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6"/>
          <p:cNvSpPr/>
          <p:nvPr/>
        </p:nvSpPr>
        <p:spPr>
          <a:xfrm>
            <a:off x="4457274" y="1320093"/>
            <a:ext cx="3277451" cy="4882997"/>
          </a:xfrm>
          <a:prstGeom prst="roundRect">
            <a:avLst>
              <a:gd name="adj" fmla="val 5054"/>
            </a:avLst>
          </a:prstGeom>
          <a:solidFill>
            <a:schemeClr val="lt1"/>
          </a:solidFill>
          <a:ln w="38100" cap="flat" cmpd="sng">
            <a:solidFill>
              <a:srgbClr val="0046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4771597" y="1892675"/>
            <a:ext cx="2724356" cy="57883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400" b="1" u="sng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制作会社が本気で</a:t>
            </a:r>
            <a:endParaRPr lang="en-US" altLang="ja-JP" sz="1400" b="1" u="sng" dirty="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 dirty="0">
                <a:solidFill>
                  <a:srgbClr val="3A3838"/>
                </a:solidFill>
              </a:rPr>
              <a:t>1</a:t>
            </a:r>
            <a:r>
              <a:rPr lang="ja-JP" altLang="en-US" b="1" u="sng">
                <a:solidFill>
                  <a:srgbClr val="3A3838"/>
                </a:solidFill>
              </a:rPr>
              <a:t>フレームまで拘った動画制作</a:t>
            </a:r>
            <a:endParaRPr sz="1400" b="1" u="sng" dirty="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4683996" y="4423158"/>
            <a:ext cx="2993977" cy="129392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>
                <a:solidFill>
                  <a:srgbClr val="3A3838"/>
                </a:solidFill>
              </a:rPr>
              <a:t>映像制作も行っている弊社が</a:t>
            </a:r>
            <a:endParaRPr lang="en-US" altLang="ja-JP" dirty="0">
              <a:solidFill>
                <a:srgbClr val="3A3838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1400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TikTok</a:t>
            </a:r>
            <a:r>
              <a:rPr lang="ja-JP" altLang="en-US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で重要な「冒頭」と</a:t>
            </a:r>
            <a:endParaRPr lang="en-US" altLang="ja-JP" sz="1400" dirty="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「視聴維持率」のために</a:t>
            </a:r>
            <a:endParaRPr lang="en-US" altLang="ja-JP" sz="1400" dirty="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1400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ja-JP" altLang="en-US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フレーム</a:t>
            </a:r>
            <a:r>
              <a:rPr lang="ja-JP" altLang="en-US">
                <a:solidFill>
                  <a:srgbClr val="3A3838"/>
                </a:solidFill>
              </a:rPr>
              <a:t>（</a:t>
            </a:r>
            <a:r>
              <a:rPr lang="en-US" altLang="ja-JP" dirty="0">
                <a:solidFill>
                  <a:srgbClr val="3A3838"/>
                </a:solidFill>
              </a:rPr>
              <a:t>1</a:t>
            </a:r>
            <a:r>
              <a:rPr lang="ja-JP" altLang="en-US">
                <a:solidFill>
                  <a:srgbClr val="3A3838"/>
                </a:solidFill>
              </a:rPr>
              <a:t>秒の</a:t>
            </a:r>
            <a:r>
              <a:rPr lang="en-US" altLang="ja-JP" dirty="0">
                <a:solidFill>
                  <a:srgbClr val="3A3838"/>
                </a:solidFill>
              </a:rPr>
              <a:t>30</a:t>
            </a:r>
            <a:r>
              <a:rPr lang="ja-JP" altLang="en-US">
                <a:solidFill>
                  <a:srgbClr val="3A3838"/>
                </a:solidFill>
              </a:rPr>
              <a:t>分の</a:t>
            </a:r>
            <a:r>
              <a:rPr lang="en-US" altLang="ja-JP" dirty="0">
                <a:solidFill>
                  <a:srgbClr val="3A3838"/>
                </a:solidFill>
              </a:rPr>
              <a:t>1</a:t>
            </a:r>
            <a:r>
              <a:rPr lang="ja-JP" altLang="en-US">
                <a:solidFill>
                  <a:srgbClr val="3A3838"/>
                </a:solidFill>
              </a:rPr>
              <a:t>）まで</a:t>
            </a:r>
            <a:endParaRPr lang="en-US" altLang="ja-JP" dirty="0">
              <a:solidFill>
                <a:srgbClr val="3A3838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>
                <a:solidFill>
                  <a:srgbClr val="3A3838"/>
                </a:solidFill>
              </a:rPr>
              <a:t>拘った</a:t>
            </a:r>
            <a:r>
              <a:rPr lang="ja-JP" altLang="en-US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動画を</a:t>
            </a:r>
            <a:r>
              <a:rPr lang="ja-JP" altLang="en-US">
                <a:solidFill>
                  <a:srgbClr val="3A3838"/>
                </a:solidFill>
              </a:rPr>
              <a:t>ご</a:t>
            </a:r>
            <a:r>
              <a:rPr lang="ja-JP" altLang="en-US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制作いたします。</a:t>
            </a:r>
            <a:endParaRPr lang="en-US" altLang="ja-JP" sz="1400" dirty="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1835824" y="958121"/>
            <a:ext cx="697754" cy="697754"/>
          </a:xfrm>
          <a:prstGeom prst="ellipse">
            <a:avLst/>
          </a:prstGeom>
          <a:gradFill>
            <a:gsLst>
              <a:gs pos="0">
                <a:srgbClr val="0056A6"/>
              </a:gs>
              <a:gs pos="100000">
                <a:srgbClr val="00AAE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6"/>
          <p:cNvSpPr/>
          <p:nvPr/>
        </p:nvSpPr>
        <p:spPr>
          <a:xfrm>
            <a:off x="5747122" y="958121"/>
            <a:ext cx="697754" cy="697754"/>
          </a:xfrm>
          <a:prstGeom prst="ellipse">
            <a:avLst/>
          </a:prstGeom>
          <a:gradFill>
            <a:gsLst>
              <a:gs pos="0">
                <a:srgbClr val="0056A6"/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6"/>
          <p:cNvSpPr/>
          <p:nvPr/>
        </p:nvSpPr>
        <p:spPr>
          <a:xfrm>
            <a:off x="9645415" y="958121"/>
            <a:ext cx="697754" cy="697754"/>
          </a:xfrm>
          <a:prstGeom prst="ellipse">
            <a:avLst/>
          </a:prstGeom>
          <a:gradFill>
            <a:gsLst>
              <a:gs pos="0">
                <a:srgbClr val="0056A6"/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6"/>
          <p:cNvSpPr txBox="1"/>
          <p:nvPr/>
        </p:nvSpPr>
        <p:spPr>
          <a:xfrm>
            <a:off x="685461" y="4489425"/>
            <a:ext cx="310192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>
                <a:solidFill>
                  <a:srgbClr val="3A3838"/>
                </a:solidFill>
              </a:rPr>
              <a:t>弊社には</a:t>
            </a:r>
            <a:r>
              <a:rPr lang="en-US" altLang="ja-JP" dirty="0">
                <a:solidFill>
                  <a:srgbClr val="3A3838"/>
                </a:solidFill>
              </a:rPr>
              <a:t>50</a:t>
            </a:r>
            <a:r>
              <a:rPr lang="ja-JP" altLang="en-US">
                <a:solidFill>
                  <a:srgbClr val="3A3838"/>
                </a:solidFill>
              </a:rPr>
              <a:t>アカウントの運用経験をもとにした知識があり再現性高く</a:t>
            </a:r>
            <a:endParaRPr lang="en-US" altLang="ja-JP" dirty="0">
              <a:solidFill>
                <a:srgbClr val="3A3838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>
                <a:solidFill>
                  <a:srgbClr val="3A3838"/>
                </a:solidFill>
              </a:rPr>
              <a:t>成果を出す事が可能です。</a:t>
            </a:r>
            <a:endParaRPr lang="en-US" altLang="ja-JP" dirty="0">
              <a:solidFill>
                <a:srgbClr val="3A3838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>
                <a:solidFill>
                  <a:srgbClr val="3A3838"/>
                </a:solidFill>
              </a:rPr>
              <a:t>実際に前例のなかった</a:t>
            </a:r>
            <a:endParaRPr lang="en-US" altLang="ja-JP" dirty="0">
              <a:solidFill>
                <a:srgbClr val="3A3838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>
                <a:solidFill>
                  <a:srgbClr val="3A3838"/>
                </a:solidFill>
              </a:rPr>
              <a:t>「リサイクル業界」においても高い成果を出すことができております。</a:t>
            </a:r>
            <a:endParaRPr lang="en-US" altLang="ja-JP" dirty="0">
              <a:solidFill>
                <a:srgbClr val="3A3838"/>
              </a:solidFill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1541938" y="2793426"/>
            <a:ext cx="1388969" cy="1388969"/>
          </a:xfrm>
          <a:prstGeom prst="roundRect">
            <a:avLst>
              <a:gd name="adj" fmla="val 5706"/>
            </a:avLst>
          </a:prstGeom>
          <a:gradFill>
            <a:gsLst>
              <a:gs pos="0">
                <a:srgbClr val="004699">
                  <a:alpha val="29803"/>
                </a:srgbClr>
              </a:gs>
              <a:gs pos="100000">
                <a:srgbClr val="00B0F0">
                  <a:alpha val="2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6"/>
          <p:cNvSpPr/>
          <p:nvPr/>
        </p:nvSpPr>
        <p:spPr>
          <a:xfrm>
            <a:off x="5348848" y="2793428"/>
            <a:ext cx="1388969" cy="1388969"/>
          </a:xfrm>
          <a:prstGeom prst="roundRect">
            <a:avLst>
              <a:gd name="adj" fmla="val 5706"/>
            </a:avLst>
          </a:prstGeom>
          <a:gradFill>
            <a:gsLst>
              <a:gs pos="0">
                <a:srgbClr val="004699">
                  <a:alpha val="29803"/>
                </a:srgbClr>
              </a:gs>
              <a:gs pos="100000">
                <a:srgbClr val="00B0F0">
                  <a:alpha val="2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6"/>
          <p:cNvSpPr/>
          <p:nvPr/>
        </p:nvSpPr>
        <p:spPr>
          <a:xfrm>
            <a:off x="9306197" y="2793427"/>
            <a:ext cx="1388969" cy="1388969"/>
          </a:xfrm>
          <a:prstGeom prst="roundRect">
            <a:avLst>
              <a:gd name="adj" fmla="val 5706"/>
            </a:avLst>
          </a:prstGeom>
          <a:gradFill>
            <a:gsLst>
              <a:gs pos="0">
                <a:srgbClr val="004699">
                  <a:alpha val="29803"/>
                </a:srgbClr>
              </a:gs>
              <a:gs pos="100000">
                <a:srgbClr val="00B0F0">
                  <a:alpha val="2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6"/>
          <p:cNvSpPr txBox="1"/>
          <p:nvPr/>
        </p:nvSpPr>
        <p:spPr>
          <a:xfrm>
            <a:off x="8454930" y="4570811"/>
            <a:ext cx="3277449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>
                <a:solidFill>
                  <a:srgbClr val="3A3838"/>
                </a:solidFill>
              </a:rPr>
              <a:t>弊社は「広告費</a:t>
            </a:r>
            <a:r>
              <a:rPr lang="en-US" altLang="ja-JP" dirty="0">
                <a:solidFill>
                  <a:srgbClr val="3A3838"/>
                </a:solidFill>
              </a:rPr>
              <a:t>0</a:t>
            </a:r>
            <a:r>
              <a:rPr lang="ja-JP" altLang="en-US">
                <a:solidFill>
                  <a:srgbClr val="3A3838"/>
                </a:solidFill>
              </a:rPr>
              <a:t>」「運用ツール</a:t>
            </a:r>
            <a:r>
              <a:rPr lang="en-US" altLang="ja-JP" dirty="0">
                <a:solidFill>
                  <a:srgbClr val="3A3838"/>
                </a:solidFill>
              </a:rPr>
              <a:t>0</a:t>
            </a:r>
            <a:r>
              <a:rPr lang="ja-JP" altLang="en-US">
                <a:solidFill>
                  <a:srgbClr val="3A3838"/>
                </a:solidFill>
              </a:rPr>
              <a:t>」</a:t>
            </a:r>
            <a:endParaRPr lang="en-US" altLang="ja-JP" dirty="0">
              <a:solidFill>
                <a:srgbClr val="3A3838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>
                <a:solidFill>
                  <a:srgbClr val="3A3838"/>
                </a:solidFill>
              </a:rPr>
              <a:t>「独自の動画編集体制」という</a:t>
            </a:r>
            <a:endParaRPr lang="en-US" altLang="ja-JP" dirty="0">
              <a:solidFill>
                <a:srgbClr val="3A3838"/>
              </a:solidFill>
            </a:endParaRPr>
          </a:p>
          <a:p>
            <a:r>
              <a:rPr lang="en-US" dirty="0">
                <a:solidFill>
                  <a:srgbClr val="3A3838"/>
                </a:solidFill>
              </a:rPr>
              <a:t>3</a:t>
            </a:r>
            <a:r>
              <a:rPr lang="ja-JP" altLang="en-US">
                <a:solidFill>
                  <a:srgbClr val="3A3838"/>
                </a:solidFill>
              </a:rPr>
              <a:t>つのポイントでコストダウンを</a:t>
            </a:r>
            <a:endParaRPr lang="en-US" altLang="ja-JP" dirty="0">
              <a:solidFill>
                <a:srgbClr val="3A3838"/>
              </a:solidFill>
            </a:endParaRPr>
          </a:p>
          <a:p>
            <a:r>
              <a:rPr lang="ja-JP" altLang="en-US">
                <a:solidFill>
                  <a:srgbClr val="3A3838"/>
                </a:solidFill>
              </a:rPr>
              <a:t>実施しております。</a:t>
            </a:r>
            <a:endParaRPr lang="en-US" altLang="ja-JP" dirty="0">
              <a:solidFill>
                <a:srgbClr val="3A3838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>
                <a:solidFill>
                  <a:srgbClr val="3A3838"/>
                </a:solidFill>
              </a:rPr>
              <a:t>そのため、他社様と比較して</a:t>
            </a:r>
            <a:r>
              <a:rPr lang="en-US" altLang="ja-JP" dirty="0">
                <a:solidFill>
                  <a:srgbClr val="3A3838"/>
                </a:solidFill>
              </a:rPr>
              <a:t>2</a:t>
            </a:r>
            <a:r>
              <a:rPr lang="ja-JP" altLang="en-US">
                <a:solidFill>
                  <a:srgbClr val="3A3838"/>
                </a:solidFill>
              </a:rPr>
              <a:t>分の</a:t>
            </a:r>
            <a:r>
              <a:rPr lang="en-US" altLang="ja-JP" dirty="0">
                <a:solidFill>
                  <a:srgbClr val="3A3838"/>
                </a:solidFill>
              </a:rPr>
              <a:t>1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>
                <a:solidFill>
                  <a:srgbClr val="3A3838"/>
                </a:solidFill>
              </a:rPr>
              <a:t>程度といった低価格の実現が可能です。</a:t>
            </a:r>
            <a:endParaRPr dirty="0"/>
          </a:p>
        </p:txBody>
      </p:sp>
      <p:pic>
        <p:nvPicPr>
          <p:cNvPr id="12" name="図 11" descr="図形&#10;&#10;中程度の精度で自動的に生成された説明">
            <a:extLst>
              <a:ext uri="{FF2B5EF4-FFF2-40B4-BE49-F238E27FC236}">
                <a16:creationId xmlns:a16="http://schemas.microsoft.com/office/drawing/2014/main" id="{A0B801E3-7389-9963-DF4A-26EF68E62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824" y="3067966"/>
            <a:ext cx="825368" cy="84920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0F5470B-F753-83A0-B84D-1BB662ED2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063" y="3038778"/>
            <a:ext cx="1056506" cy="1056506"/>
          </a:xfrm>
          <a:prstGeom prst="rect">
            <a:avLst/>
          </a:prstGeom>
        </p:spPr>
      </p:pic>
      <p:pic>
        <p:nvPicPr>
          <p:cNvPr id="16" name="図 15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2CC5D78C-A72D-DF09-F2BE-88A351C35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4517" y="2896862"/>
            <a:ext cx="1576126" cy="1182095"/>
          </a:xfrm>
          <a:prstGeom prst="rect">
            <a:avLst/>
          </a:prstGeom>
        </p:spPr>
      </p:pic>
      <p:sp>
        <p:nvSpPr>
          <p:cNvPr id="2" name="Google Shape;51;g3263230ac5a_0_1">
            <a:extLst>
              <a:ext uri="{FF2B5EF4-FFF2-40B4-BE49-F238E27FC236}">
                <a16:creationId xmlns:a16="http://schemas.microsoft.com/office/drawing/2014/main" id="{FB7F6F6D-827A-0513-442F-500C7902AA62}"/>
              </a:ext>
            </a:extLst>
          </p:cNvPr>
          <p:cNvSpPr/>
          <p:nvPr/>
        </p:nvSpPr>
        <p:spPr>
          <a:xfrm>
            <a:off x="649563" y="1494491"/>
            <a:ext cx="1117930" cy="28428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高品質</a:t>
            </a:r>
            <a:endParaRPr sz="14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51;g3263230ac5a_0_1">
            <a:extLst>
              <a:ext uri="{FF2B5EF4-FFF2-40B4-BE49-F238E27FC236}">
                <a16:creationId xmlns:a16="http://schemas.microsoft.com/office/drawing/2014/main" id="{9824C360-CAB7-AD03-6266-274F2D6141E8}"/>
              </a:ext>
            </a:extLst>
          </p:cNvPr>
          <p:cNvSpPr/>
          <p:nvPr/>
        </p:nvSpPr>
        <p:spPr>
          <a:xfrm>
            <a:off x="4589967" y="1494491"/>
            <a:ext cx="1117930" cy="28428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高品質</a:t>
            </a:r>
            <a:endParaRPr sz="14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51;g3263230ac5a_0_1">
            <a:extLst>
              <a:ext uri="{FF2B5EF4-FFF2-40B4-BE49-F238E27FC236}">
                <a16:creationId xmlns:a16="http://schemas.microsoft.com/office/drawing/2014/main" id="{DD7A08D5-EDC9-B328-AEA0-85B5FB197145}"/>
              </a:ext>
            </a:extLst>
          </p:cNvPr>
          <p:cNvSpPr/>
          <p:nvPr/>
        </p:nvSpPr>
        <p:spPr>
          <a:xfrm>
            <a:off x="8483238" y="1494491"/>
            <a:ext cx="1117930" cy="28428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低価格</a:t>
            </a:r>
            <a:endParaRPr sz="14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 txBox="1">
            <a:spLocks noGrp="1"/>
          </p:cNvSpPr>
          <p:nvPr>
            <p:ph type="body" idx="1"/>
          </p:nvPr>
        </p:nvSpPr>
        <p:spPr>
          <a:xfrm>
            <a:off x="235595" y="-64212"/>
            <a:ext cx="7733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ja-JP"/>
              <a:t>Point</a:t>
            </a:r>
            <a:r>
              <a:rPr lang="en-US" altLang="ja-JP" dirty="0"/>
              <a:t>①</a:t>
            </a:r>
            <a:r>
              <a:rPr lang="ja-JP"/>
              <a:t>　</a:t>
            </a:r>
            <a:r>
              <a:rPr lang="ja-JP" altLang="en-US"/>
              <a:t>体系化された運用ナレッジ</a:t>
            </a:r>
            <a:endParaRPr dirty="0"/>
          </a:p>
        </p:txBody>
      </p:sp>
      <p:sp>
        <p:nvSpPr>
          <p:cNvPr id="3" name="Google Shape;52;g3263230ac5a_0_1">
            <a:extLst>
              <a:ext uri="{FF2B5EF4-FFF2-40B4-BE49-F238E27FC236}">
                <a16:creationId xmlns:a16="http://schemas.microsoft.com/office/drawing/2014/main" id="{E9DBDA96-435D-3E8B-4DB6-707972C3370B}"/>
              </a:ext>
            </a:extLst>
          </p:cNvPr>
          <p:cNvSpPr txBox="1"/>
          <p:nvPr/>
        </p:nvSpPr>
        <p:spPr>
          <a:xfrm>
            <a:off x="9792429" y="2854369"/>
            <a:ext cx="2479143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altLang="ja-JP" b="1" dirty="0">
                <a:solidFill>
                  <a:schemeClr val="dk1"/>
                </a:solidFill>
              </a:rPr>
              <a:t>【</a:t>
            </a:r>
            <a:r>
              <a:rPr lang="ja-JP" altLang="en-US" b="1">
                <a:solidFill>
                  <a:schemeClr val="dk1"/>
                </a:solidFill>
              </a:rPr>
              <a:t>実績</a:t>
            </a:r>
            <a:r>
              <a:rPr lang="en-US" altLang="ja-JP" b="1" dirty="0">
                <a:solidFill>
                  <a:schemeClr val="dk1"/>
                </a:solidFill>
              </a:rPr>
              <a:t>】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b="1">
                <a:solidFill>
                  <a:schemeClr val="dk1"/>
                </a:solidFill>
              </a:rPr>
              <a:t>・累計</a:t>
            </a:r>
            <a:r>
              <a:rPr lang="en-US" altLang="ja-JP" b="1" dirty="0">
                <a:solidFill>
                  <a:schemeClr val="dk1"/>
                </a:solidFill>
              </a:rPr>
              <a:t>2,000</a:t>
            </a:r>
            <a:r>
              <a:rPr lang="ja-JP" altLang="en-US" b="1">
                <a:solidFill>
                  <a:schemeClr val="dk1"/>
                </a:solidFill>
              </a:rPr>
              <a:t>万再生</a:t>
            </a:r>
            <a:endParaRPr lang="en-US" altLang="ja-JP" b="1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b="1">
                <a:solidFill>
                  <a:schemeClr val="dk1"/>
                </a:solidFill>
              </a:rPr>
              <a:t>・半年で＋</a:t>
            </a:r>
            <a:r>
              <a:rPr lang="en-US" altLang="ja-JP" b="1" dirty="0">
                <a:solidFill>
                  <a:schemeClr val="dk1"/>
                </a:solidFill>
              </a:rPr>
              <a:t>2,500</a:t>
            </a:r>
            <a:r>
              <a:rPr lang="ja-JP" altLang="en-US" b="1">
                <a:solidFill>
                  <a:schemeClr val="dk1"/>
                </a:solidFill>
              </a:rPr>
              <a:t>フォロワー</a:t>
            </a:r>
            <a:endParaRPr lang="en-US" altLang="ja-JP" b="1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b="1">
                <a:solidFill>
                  <a:schemeClr val="dk1"/>
                </a:solidFill>
              </a:rPr>
              <a:t>・</a:t>
            </a:r>
            <a:r>
              <a:rPr lang="en-US" altLang="ja-JP" b="1" dirty="0">
                <a:solidFill>
                  <a:schemeClr val="dk1"/>
                </a:solidFill>
              </a:rPr>
              <a:t>100</a:t>
            </a:r>
            <a:r>
              <a:rPr lang="ja-JP" altLang="en-US" b="1">
                <a:solidFill>
                  <a:schemeClr val="dk1"/>
                </a:solidFill>
              </a:rPr>
              <a:t>万再生以上</a:t>
            </a:r>
            <a:r>
              <a:rPr lang="en-US" altLang="ja-JP" b="1" dirty="0">
                <a:solidFill>
                  <a:schemeClr val="dk1"/>
                </a:solidFill>
              </a:rPr>
              <a:t>5</a:t>
            </a:r>
            <a:r>
              <a:rPr lang="ja-JP" altLang="en-US" b="1">
                <a:solidFill>
                  <a:schemeClr val="dk1"/>
                </a:solidFill>
              </a:rPr>
              <a:t>本</a:t>
            </a:r>
            <a:endParaRPr lang="en-US" altLang="ja-JP" b="1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b="1">
                <a:solidFill>
                  <a:schemeClr val="dk1"/>
                </a:solidFill>
              </a:rPr>
              <a:t>・月平均再生数</a:t>
            </a:r>
            <a:r>
              <a:rPr lang="en-US" altLang="ja-JP" b="1" dirty="0">
                <a:solidFill>
                  <a:schemeClr val="dk1"/>
                </a:solidFill>
              </a:rPr>
              <a:t>40</a:t>
            </a:r>
            <a:r>
              <a:rPr lang="ja-JP" altLang="en-US" b="1">
                <a:solidFill>
                  <a:schemeClr val="dk1"/>
                </a:solidFill>
              </a:rPr>
              <a:t>万再生</a:t>
            </a:r>
            <a:endParaRPr lang="en-US" altLang="ja-JP" b="1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b="1">
                <a:solidFill>
                  <a:schemeClr val="dk1"/>
                </a:solidFill>
              </a:rPr>
              <a:t>・</a:t>
            </a:r>
            <a:r>
              <a:rPr lang="en-US" altLang="ja-JP" b="1" dirty="0">
                <a:solidFill>
                  <a:schemeClr val="dk1"/>
                </a:solidFill>
              </a:rPr>
              <a:t>1</a:t>
            </a:r>
            <a:r>
              <a:rPr lang="ja-JP" altLang="en-US" b="1">
                <a:solidFill>
                  <a:schemeClr val="dk1"/>
                </a:solidFill>
              </a:rPr>
              <a:t>名の採用に貢献</a:t>
            </a:r>
            <a:endParaRPr dirty="0"/>
          </a:p>
        </p:txBody>
      </p:sp>
      <p:pic>
        <p:nvPicPr>
          <p:cNvPr id="4" name="図 3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7ADCBC86-7DAF-C53B-42D2-05821DEBC0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6907" r="-1352" b="16466"/>
          <a:stretch/>
        </p:blipFill>
        <p:spPr>
          <a:xfrm>
            <a:off x="7542274" y="2000247"/>
            <a:ext cx="2279558" cy="3739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Google Shape;51;g3263230ac5a_0_1">
            <a:extLst>
              <a:ext uri="{FF2B5EF4-FFF2-40B4-BE49-F238E27FC236}">
                <a16:creationId xmlns:a16="http://schemas.microsoft.com/office/drawing/2014/main" id="{1F233C68-8484-1037-5924-883E75DA8A90}"/>
              </a:ext>
            </a:extLst>
          </p:cNvPr>
          <p:cNvSpPr/>
          <p:nvPr/>
        </p:nvSpPr>
        <p:spPr>
          <a:xfrm>
            <a:off x="1650586" y="1871090"/>
            <a:ext cx="2067986" cy="28428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56A6"/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>
                <a:solidFill>
                  <a:srgbClr val="FFFFFF"/>
                </a:solidFill>
              </a:rPr>
              <a:t>弊社の場合</a:t>
            </a:r>
            <a:endParaRPr sz="14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52;g3263230ac5a_0_1">
            <a:extLst>
              <a:ext uri="{FF2B5EF4-FFF2-40B4-BE49-F238E27FC236}">
                <a16:creationId xmlns:a16="http://schemas.microsoft.com/office/drawing/2014/main" id="{6C8714E0-7610-4066-8A3A-10A58B9BCDF6}"/>
              </a:ext>
            </a:extLst>
          </p:cNvPr>
          <p:cNvSpPr txBox="1"/>
          <p:nvPr/>
        </p:nvSpPr>
        <p:spPr>
          <a:xfrm>
            <a:off x="84360" y="1057837"/>
            <a:ext cx="215708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2000" b="1" dirty="0">
                <a:solidFill>
                  <a:schemeClr val="dk1"/>
                </a:solidFill>
              </a:rPr>
              <a:t>【</a:t>
            </a:r>
            <a:r>
              <a:rPr lang="en-US" sz="2000" b="1" dirty="0" err="1">
                <a:solidFill>
                  <a:schemeClr val="dk1"/>
                </a:solidFill>
              </a:rPr>
              <a:t>運用フロ</a:t>
            </a:r>
            <a:r>
              <a:rPr lang="en-US" sz="2000" b="1" dirty="0">
                <a:solidFill>
                  <a:schemeClr val="dk1"/>
                </a:solidFill>
              </a:rPr>
              <a:t>ー】</a:t>
            </a:r>
            <a:endParaRPr sz="2000" dirty="0"/>
          </a:p>
        </p:txBody>
      </p:sp>
      <p:sp>
        <p:nvSpPr>
          <p:cNvPr id="7" name="Google Shape;51;g3263230ac5a_0_1">
            <a:extLst>
              <a:ext uri="{FF2B5EF4-FFF2-40B4-BE49-F238E27FC236}">
                <a16:creationId xmlns:a16="http://schemas.microsoft.com/office/drawing/2014/main" id="{064EB0B4-136F-DC9A-643D-D623B1AEE83F}"/>
              </a:ext>
            </a:extLst>
          </p:cNvPr>
          <p:cNvSpPr/>
          <p:nvPr/>
        </p:nvSpPr>
        <p:spPr>
          <a:xfrm>
            <a:off x="1650586" y="3870012"/>
            <a:ext cx="2067986" cy="284287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>
                <a:solidFill>
                  <a:srgbClr val="FFFFFF"/>
                </a:solidFill>
              </a:rPr>
              <a:t>多くの他社の場合</a:t>
            </a:r>
            <a:endParaRPr sz="14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52;g3263230ac5a_0_1">
            <a:extLst>
              <a:ext uri="{FF2B5EF4-FFF2-40B4-BE49-F238E27FC236}">
                <a16:creationId xmlns:a16="http://schemas.microsoft.com/office/drawing/2014/main" id="{37053344-98B3-20A3-6DC8-AA6E49E4B33E}"/>
              </a:ext>
            </a:extLst>
          </p:cNvPr>
          <p:cNvSpPr txBox="1"/>
          <p:nvPr/>
        </p:nvSpPr>
        <p:spPr>
          <a:xfrm>
            <a:off x="235595" y="5538573"/>
            <a:ext cx="16888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b="1" dirty="0">
                <a:solidFill>
                  <a:schemeClr val="dk1"/>
                </a:solidFill>
              </a:rPr>
              <a:t>①</a:t>
            </a:r>
            <a:r>
              <a:rPr lang="en-US" b="1" dirty="0" err="1">
                <a:solidFill>
                  <a:schemeClr val="dk1"/>
                </a:solidFill>
              </a:rPr>
              <a:t>ベンチマークを</a:t>
            </a:r>
            <a:endParaRPr lang="en-US" b="1" dirty="0">
              <a:solidFill>
                <a:schemeClr val="dk1"/>
              </a:solidFill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b="1" dirty="0" err="1">
                <a:solidFill>
                  <a:schemeClr val="dk1"/>
                </a:solidFill>
              </a:rPr>
              <a:t>見つける</a:t>
            </a:r>
            <a:endParaRPr dirty="0"/>
          </a:p>
        </p:txBody>
      </p:sp>
      <p:sp>
        <p:nvSpPr>
          <p:cNvPr id="10" name="Google Shape;52;g3263230ac5a_0_1">
            <a:extLst>
              <a:ext uri="{FF2B5EF4-FFF2-40B4-BE49-F238E27FC236}">
                <a16:creationId xmlns:a16="http://schemas.microsoft.com/office/drawing/2014/main" id="{358A2EB5-597F-9670-0983-B5C2C8BE830D}"/>
              </a:ext>
            </a:extLst>
          </p:cNvPr>
          <p:cNvSpPr txBox="1"/>
          <p:nvPr/>
        </p:nvSpPr>
        <p:spPr>
          <a:xfrm>
            <a:off x="2029674" y="5538573"/>
            <a:ext cx="16888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b="1" dirty="0">
                <a:solidFill>
                  <a:schemeClr val="dk1"/>
                </a:solidFill>
              </a:rPr>
              <a:t>②</a:t>
            </a:r>
            <a:r>
              <a:rPr lang="en-US" b="1" dirty="0" err="1">
                <a:solidFill>
                  <a:schemeClr val="dk1"/>
                </a:solidFill>
              </a:rPr>
              <a:t>模倣アカウント・動画の作成</a:t>
            </a:r>
            <a:endParaRPr dirty="0"/>
          </a:p>
        </p:txBody>
      </p:sp>
      <p:sp>
        <p:nvSpPr>
          <p:cNvPr id="11" name="Google Shape;52;g3263230ac5a_0_1">
            <a:extLst>
              <a:ext uri="{FF2B5EF4-FFF2-40B4-BE49-F238E27FC236}">
                <a16:creationId xmlns:a16="http://schemas.microsoft.com/office/drawing/2014/main" id="{08BD27E5-940A-982B-ED59-9D0720974C8D}"/>
              </a:ext>
            </a:extLst>
          </p:cNvPr>
          <p:cNvSpPr txBox="1"/>
          <p:nvPr/>
        </p:nvSpPr>
        <p:spPr>
          <a:xfrm>
            <a:off x="4407101" y="5538573"/>
            <a:ext cx="227955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b="1" dirty="0">
                <a:solidFill>
                  <a:schemeClr val="dk1"/>
                </a:solidFill>
              </a:rPr>
              <a:t>2番煎じのアカウントで‥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b="1" dirty="0" err="1">
                <a:solidFill>
                  <a:schemeClr val="dk1"/>
                </a:solidFill>
              </a:rPr>
              <a:t>興味が持たれない</a:t>
            </a:r>
            <a:r>
              <a:rPr lang="en-US" b="1" dirty="0">
                <a:solidFill>
                  <a:schemeClr val="dk1"/>
                </a:solidFill>
              </a:rPr>
              <a:t>‥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b="1" dirty="0">
                <a:solidFill>
                  <a:schemeClr val="dk1"/>
                </a:solidFill>
              </a:rPr>
              <a:t>→</a:t>
            </a:r>
            <a:r>
              <a:rPr lang="en-US" b="1" dirty="0" err="1">
                <a:solidFill>
                  <a:schemeClr val="dk1"/>
                </a:solidFill>
              </a:rPr>
              <a:t>結果が出づらい</a:t>
            </a:r>
            <a:r>
              <a:rPr lang="en-US" b="1" dirty="0">
                <a:solidFill>
                  <a:schemeClr val="dk1"/>
                </a:solidFill>
              </a:rPr>
              <a:t>‥</a:t>
            </a:r>
            <a:endParaRPr dirty="0"/>
          </a:p>
        </p:txBody>
      </p:sp>
      <p:sp>
        <p:nvSpPr>
          <p:cNvPr id="12" name="右矢印 11">
            <a:extLst>
              <a:ext uri="{FF2B5EF4-FFF2-40B4-BE49-F238E27FC236}">
                <a16:creationId xmlns:a16="http://schemas.microsoft.com/office/drawing/2014/main" id="{5DD7A6DF-C57A-A56B-53C5-F3BBCCA6FEC4}"/>
              </a:ext>
            </a:extLst>
          </p:cNvPr>
          <p:cNvSpPr/>
          <p:nvPr/>
        </p:nvSpPr>
        <p:spPr>
          <a:xfrm>
            <a:off x="3853648" y="4837814"/>
            <a:ext cx="637954" cy="38277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AF439C5B-E1E6-C21B-45DC-BDF256E1F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49" y="2270561"/>
            <a:ext cx="1688898" cy="1158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Google Shape;52;g3263230ac5a_0_1">
            <a:extLst>
              <a:ext uri="{FF2B5EF4-FFF2-40B4-BE49-F238E27FC236}">
                <a16:creationId xmlns:a16="http://schemas.microsoft.com/office/drawing/2014/main" id="{0AA4EDD4-1E7F-AF50-3511-C5AE5659C59F}"/>
              </a:ext>
            </a:extLst>
          </p:cNvPr>
          <p:cNvSpPr txBox="1"/>
          <p:nvPr/>
        </p:nvSpPr>
        <p:spPr>
          <a:xfrm>
            <a:off x="555088" y="3513346"/>
            <a:ext cx="168889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b="1" dirty="0">
                <a:solidFill>
                  <a:schemeClr val="dk1"/>
                </a:solidFill>
              </a:rPr>
              <a:t>8STEPフロー</a:t>
            </a:r>
            <a:endParaRPr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DCAD0367-6F29-1B0D-5124-0D1AFF0EE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4439" y="2262960"/>
            <a:ext cx="1905921" cy="914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0DE2A5E-4318-7A79-69DA-5F04E74A2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4164" y="2720161"/>
            <a:ext cx="2313870" cy="708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Google Shape;52;g3263230ac5a_0_1">
            <a:extLst>
              <a:ext uri="{FF2B5EF4-FFF2-40B4-BE49-F238E27FC236}">
                <a16:creationId xmlns:a16="http://schemas.microsoft.com/office/drawing/2014/main" id="{FBCC48F5-B3D3-14E5-944A-BF47C3552E1A}"/>
              </a:ext>
            </a:extLst>
          </p:cNvPr>
          <p:cNvSpPr txBox="1"/>
          <p:nvPr/>
        </p:nvSpPr>
        <p:spPr>
          <a:xfrm>
            <a:off x="3144308" y="3492557"/>
            <a:ext cx="168889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b="1" dirty="0" err="1">
                <a:solidFill>
                  <a:schemeClr val="dk1"/>
                </a:solidFill>
              </a:rPr>
              <a:t>チェックシート</a:t>
            </a:r>
            <a:endParaRPr dirty="0"/>
          </a:p>
        </p:txBody>
      </p:sp>
      <p:sp>
        <p:nvSpPr>
          <p:cNvPr id="19" name="加算記号 18">
            <a:extLst>
              <a:ext uri="{FF2B5EF4-FFF2-40B4-BE49-F238E27FC236}">
                <a16:creationId xmlns:a16="http://schemas.microsoft.com/office/drawing/2014/main" id="{AD2E878A-6645-7FB2-2A4A-D5378B366FA4}"/>
              </a:ext>
            </a:extLst>
          </p:cNvPr>
          <p:cNvSpPr/>
          <p:nvPr/>
        </p:nvSpPr>
        <p:spPr>
          <a:xfrm>
            <a:off x="2407026" y="2570475"/>
            <a:ext cx="555105" cy="555105"/>
          </a:xfrm>
          <a:prstGeom prst="mathPlus">
            <a:avLst/>
          </a:prstGeom>
          <a:gradFill>
            <a:gsLst>
              <a:gs pos="0">
                <a:srgbClr val="0056A6"/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ja-JP" altLang="en-US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0" name="右矢印 19">
            <a:extLst>
              <a:ext uri="{FF2B5EF4-FFF2-40B4-BE49-F238E27FC236}">
                <a16:creationId xmlns:a16="http://schemas.microsoft.com/office/drawing/2014/main" id="{E4F18742-7DAC-9174-3DF9-BA8394AE911F}"/>
              </a:ext>
            </a:extLst>
          </p:cNvPr>
          <p:cNvSpPr/>
          <p:nvPr/>
        </p:nvSpPr>
        <p:spPr>
          <a:xfrm>
            <a:off x="6113968" y="3312794"/>
            <a:ext cx="1064174" cy="708839"/>
          </a:xfrm>
          <a:prstGeom prst="rightArrow">
            <a:avLst/>
          </a:prstGeom>
          <a:gradFill>
            <a:gsLst>
              <a:gs pos="0">
                <a:srgbClr val="0056A6"/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ja-JP" altLang="en-US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1" name="Google Shape;52;g3263230ac5a_0_1">
            <a:extLst>
              <a:ext uri="{FF2B5EF4-FFF2-40B4-BE49-F238E27FC236}">
                <a16:creationId xmlns:a16="http://schemas.microsoft.com/office/drawing/2014/main" id="{E827FEAC-F631-89B5-55A8-FE5806A897FC}"/>
              </a:ext>
            </a:extLst>
          </p:cNvPr>
          <p:cNvSpPr txBox="1"/>
          <p:nvPr/>
        </p:nvSpPr>
        <p:spPr>
          <a:xfrm>
            <a:off x="6113968" y="4012155"/>
            <a:ext cx="1222497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b="1" dirty="0" err="1">
                <a:solidFill>
                  <a:schemeClr val="dk1"/>
                </a:solidFill>
              </a:rPr>
              <a:t>その結果</a:t>
            </a:r>
            <a:r>
              <a:rPr lang="en-US" b="1" dirty="0">
                <a:solidFill>
                  <a:schemeClr val="dk1"/>
                </a:solidFill>
              </a:rPr>
              <a:t>‥</a:t>
            </a:r>
            <a:endParaRPr dirty="0"/>
          </a:p>
        </p:txBody>
      </p:sp>
      <p:sp>
        <p:nvSpPr>
          <p:cNvPr id="22" name="Google Shape;52;g3263230ac5a_0_1">
            <a:extLst>
              <a:ext uri="{FF2B5EF4-FFF2-40B4-BE49-F238E27FC236}">
                <a16:creationId xmlns:a16="http://schemas.microsoft.com/office/drawing/2014/main" id="{EF77ED76-09FF-5AA5-EB1A-0715AEF53E7A}"/>
              </a:ext>
            </a:extLst>
          </p:cNvPr>
          <p:cNvSpPr txBox="1"/>
          <p:nvPr/>
        </p:nvSpPr>
        <p:spPr>
          <a:xfrm>
            <a:off x="6401047" y="1295653"/>
            <a:ext cx="5039586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ja-JP" altLang="en-US" sz="1800" b="1">
                <a:solidFill>
                  <a:schemeClr val="accent1"/>
                </a:solidFill>
              </a:rPr>
              <a:t>前例のなかったリサイクル業界でトップに！</a:t>
            </a:r>
            <a:endParaRPr sz="1800" b="1" dirty="0">
              <a:solidFill>
                <a:schemeClr val="accent1"/>
              </a:solidFill>
            </a:endParaRPr>
          </a:p>
        </p:txBody>
      </p:sp>
      <p:pic>
        <p:nvPicPr>
          <p:cNvPr id="24" name="図 23" descr="図形&#10;&#10;低い精度で自動的に生成された説明">
            <a:extLst>
              <a:ext uri="{FF2B5EF4-FFF2-40B4-BE49-F238E27FC236}">
                <a16:creationId xmlns:a16="http://schemas.microsoft.com/office/drawing/2014/main" id="{BBC77DB0-7F6B-F982-A68F-64BD604E11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005" y="4108537"/>
            <a:ext cx="1631240" cy="1631240"/>
          </a:xfrm>
          <a:prstGeom prst="rect">
            <a:avLst/>
          </a:prstGeom>
        </p:spPr>
      </p:pic>
      <p:pic>
        <p:nvPicPr>
          <p:cNvPr id="25" name="図 24" descr="図形&#10;&#10;低い精度で自動的に生成された説明">
            <a:extLst>
              <a:ext uri="{FF2B5EF4-FFF2-40B4-BE49-F238E27FC236}">
                <a16:creationId xmlns:a16="http://schemas.microsoft.com/office/drawing/2014/main" id="{5707EC88-4897-C9A6-41AA-3499B4CE5F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1415" y="4166730"/>
            <a:ext cx="1138288" cy="1138288"/>
          </a:xfrm>
          <a:prstGeom prst="rect">
            <a:avLst/>
          </a:prstGeom>
        </p:spPr>
      </p:pic>
      <p:pic>
        <p:nvPicPr>
          <p:cNvPr id="26" name="図 25" descr="図形&#10;&#10;低い精度で自動的に生成された説明">
            <a:extLst>
              <a:ext uri="{FF2B5EF4-FFF2-40B4-BE49-F238E27FC236}">
                <a16:creationId xmlns:a16="http://schemas.microsoft.com/office/drawing/2014/main" id="{845194A4-12C5-3A2C-815B-9D83A1B16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1861" y="4460056"/>
            <a:ext cx="1138288" cy="1138288"/>
          </a:xfrm>
          <a:prstGeom prst="rect">
            <a:avLst/>
          </a:prstGeom>
        </p:spPr>
      </p:pic>
      <p:pic>
        <p:nvPicPr>
          <p:cNvPr id="27" name="図 26" descr="図形&#10;&#10;低い精度で自動的に生成された説明">
            <a:extLst>
              <a:ext uri="{FF2B5EF4-FFF2-40B4-BE49-F238E27FC236}">
                <a16:creationId xmlns:a16="http://schemas.microsoft.com/office/drawing/2014/main" id="{24061704-B3CC-D7F9-F2AB-8DD8F8EE45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2423" y="4160686"/>
            <a:ext cx="1138288" cy="1138288"/>
          </a:xfrm>
          <a:prstGeom prst="rect">
            <a:avLst/>
          </a:prstGeom>
        </p:spPr>
      </p:pic>
      <p:pic>
        <p:nvPicPr>
          <p:cNvPr id="29" name="図 28" descr="図形&#10;&#10;中程度の精度で自動的に生成された説明">
            <a:extLst>
              <a:ext uri="{FF2B5EF4-FFF2-40B4-BE49-F238E27FC236}">
                <a16:creationId xmlns:a16="http://schemas.microsoft.com/office/drawing/2014/main" id="{2D7CD12E-6ACE-9ED0-EF35-1A9C9C6237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7700" y="4288321"/>
            <a:ext cx="1113637" cy="1130075"/>
          </a:xfrm>
          <a:prstGeom prst="rect">
            <a:avLst/>
          </a:prstGeom>
        </p:spPr>
      </p:pic>
      <p:sp>
        <p:nvSpPr>
          <p:cNvPr id="2" name="Google Shape;51;g3263230ac5a_0_1">
            <a:extLst>
              <a:ext uri="{FF2B5EF4-FFF2-40B4-BE49-F238E27FC236}">
                <a16:creationId xmlns:a16="http://schemas.microsoft.com/office/drawing/2014/main" id="{27975085-60C1-4A54-442B-11FDA0B9CF81}"/>
              </a:ext>
            </a:extLst>
          </p:cNvPr>
          <p:cNvSpPr/>
          <p:nvPr/>
        </p:nvSpPr>
        <p:spPr>
          <a:xfrm>
            <a:off x="5667611" y="233825"/>
            <a:ext cx="1117930" cy="28428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高品質</a:t>
            </a:r>
            <a:endParaRPr sz="14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>
          <a:extLst>
            <a:ext uri="{FF2B5EF4-FFF2-40B4-BE49-F238E27FC236}">
              <a16:creationId xmlns:a16="http://schemas.microsoft.com/office/drawing/2014/main" id="{A60AB708-A1F4-2D47-D6C8-8411A94E9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>
            <a:extLst>
              <a:ext uri="{FF2B5EF4-FFF2-40B4-BE49-F238E27FC236}">
                <a16:creationId xmlns:a16="http://schemas.microsoft.com/office/drawing/2014/main" id="{F9A7AFA1-318B-3F94-D452-D08886AC53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5595" y="-64212"/>
            <a:ext cx="7733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ja-JP" altLang="en-US"/>
              <a:t>参考</a:t>
            </a:r>
            <a:endParaRPr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62C875F-0887-DFFB-D6CB-DF8760193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97" y="1940952"/>
            <a:ext cx="5478964" cy="3758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Google Shape;52;g3263230ac5a_0_1">
            <a:extLst>
              <a:ext uri="{FF2B5EF4-FFF2-40B4-BE49-F238E27FC236}">
                <a16:creationId xmlns:a16="http://schemas.microsoft.com/office/drawing/2014/main" id="{8A4F2DD6-1DC2-A8A2-F016-48C735F42926}"/>
              </a:ext>
            </a:extLst>
          </p:cNvPr>
          <p:cNvSpPr txBox="1"/>
          <p:nvPr/>
        </p:nvSpPr>
        <p:spPr>
          <a:xfrm>
            <a:off x="1979957" y="1158949"/>
            <a:ext cx="287932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2000" b="1" dirty="0">
                <a:solidFill>
                  <a:schemeClr val="dk1"/>
                </a:solidFill>
              </a:rPr>
              <a:t>8STEPフロー</a:t>
            </a:r>
            <a:endParaRPr sz="2000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9FF9F45-0F9D-AF09-2D86-FABE1CE73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741" y="2828260"/>
            <a:ext cx="5363166" cy="2573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Google Shape;52;g3263230ac5a_0_1">
            <a:extLst>
              <a:ext uri="{FF2B5EF4-FFF2-40B4-BE49-F238E27FC236}">
                <a16:creationId xmlns:a16="http://schemas.microsoft.com/office/drawing/2014/main" id="{3A8C81D6-A77A-B85C-6137-5A01E315958A}"/>
              </a:ext>
            </a:extLst>
          </p:cNvPr>
          <p:cNvSpPr txBox="1"/>
          <p:nvPr/>
        </p:nvSpPr>
        <p:spPr>
          <a:xfrm>
            <a:off x="7530152" y="1158949"/>
            <a:ext cx="287932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2000" b="1" dirty="0" err="1">
                <a:solidFill>
                  <a:schemeClr val="dk1"/>
                </a:solidFill>
              </a:rPr>
              <a:t>チェックリスト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873170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>
          <a:extLst>
            <a:ext uri="{FF2B5EF4-FFF2-40B4-BE49-F238E27FC236}">
              <a16:creationId xmlns:a16="http://schemas.microsoft.com/office/drawing/2014/main" id="{614D8F81-27FB-D0D8-A466-67AD3B623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>
            <a:extLst>
              <a:ext uri="{FF2B5EF4-FFF2-40B4-BE49-F238E27FC236}">
                <a16:creationId xmlns:a16="http://schemas.microsoft.com/office/drawing/2014/main" id="{BE840BED-F75C-B085-AD2C-206781303F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5595" y="-64212"/>
            <a:ext cx="7733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ja-JP"/>
              <a:t>Point</a:t>
            </a:r>
            <a:r>
              <a:rPr lang="en-US" altLang="ja-JP" dirty="0"/>
              <a:t>②</a:t>
            </a:r>
            <a:r>
              <a:rPr lang="ja-JP"/>
              <a:t>　</a:t>
            </a:r>
            <a:r>
              <a:rPr lang="ja-JP" altLang="en-US"/>
              <a:t>制作会社本気の動画制作</a:t>
            </a:r>
            <a:endParaRPr dirty="0"/>
          </a:p>
        </p:txBody>
      </p:sp>
      <p:pic>
        <p:nvPicPr>
          <p:cNvPr id="3" name="オンライン メディア 2" descr="【納品】株式会社MATATABI御中 会社紹介動画">
            <a:hlinkClick r:id="" action="ppaction://media"/>
            <a:extLst>
              <a:ext uri="{FF2B5EF4-FFF2-40B4-BE49-F238E27FC236}">
                <a16:creationId xmlns:a16="http://schemas.microsoft.com/office/drawing/2014/main" id="{C9B28FE8-FDD3-EE7D-B0C1-80A09A5F113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9060" y="2137089"/>
            <a:ext cx="5551251" cy="3136457"/>
          </a:xfrm>
          <a:prstGeom prst="rect">
            <a:avLst/>
          </a:prstGeom>
        </p:spPr>
      </p:pic>
      <p:sp>
        <p:nvSpPr>
          <p:cNvPr id="4" name="Google Shape;104;p5">
            <a:extLst>
              <a:ext uri="{FF2B5EF4-FFF2-40B4-BE49-F238E27FC236}">
                <a16:creationId xmlns:a16="http://schemas.microsoft.com/office/drawing/2014/main" id="{EA02608A-54A0-DA67-E56C-4E1E613C31BB}"/>
              </a:ext>
            </a:extLst>
          </p:cNvPr>
          <p:cNvSpPr txBox="1"/>
          <p:nvPr/>
        </p:nvSpPr>
        <p:spPr>
          <a:xfrm>
            <a:off x="1037291" y="5529287"/>
            <a:ext cx="1006639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</a:rPr>
              <a:t>TikTok</a:t>
            </a:r>
            <a:r>
              <a:rPr lang="ja-JP" altLang="en-US" sz="2000" b="1">
                <a:solidFill>
                  <a:schemeClr val="dk1"/>
                </a:solidFill>
              </a:rPr>
              <a:t>で重要な「冒頭」「視聴維持率」のために本気で</a:t>
            </a:r>
            <a:endParaRPr lang="en-US" altLang="ja-JP" sz="20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2000" b="1" dirty="0">
                <a:solidFill>
                  <a:schemeClr val="dk1"/>
                </a:solidFill>
              </a:rPr>
              <a:t>1</a:t>
            </a:r>
            <a:r>
              <a:rPr lang="ja-JP" altLang="en-US" sz="2000" b="1">
                <a:solidFill>
                  <a:schemeClr val="dk1"/>
                </a:solidFill>
              </a:rPr>
              <a:t>フレームまで拘って</a:t>
            </a:r>
            <a:r>
              <a:rPr lang="ja-JP" alt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動画を制作しております。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2;g3263230ac5a_0_1">
            <a:extLst>
              <a:ext uri="{FF2B5EF4-FFF2-40B4-BE49-F238E27FC236}">
                <a16:creationId xmlns:a16="http://schemas.microsoft.com/office/drawing/2014/main" id="{78198C69-4BB1-34ED-41DA-4AAD30F34BAF}"/>
              </a:ext>
            </a:extLst>
          </p:cNvPr>
          <p:cNvSpPr txBox="1"/>
          <p:nvPr/>
        </p:nvSpPr>
        <p:spPr>
          <a:xfrm>
            <a:off x="158788" y="1040864"/>
            <a:ext cx="215708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2000" b="1" dirty="0">
                <a:solidFill>
                  <a:schemeClr val="dk1"/>
                </a:solidFill>
              </a:rPr>
              <a:t>【</a:t>
            </a:r>
            <a:r>
              <a:rPr lang="en-US" sz="2000" b="1" dirty="0" err="1">
                <a:solidFill>
                  <a:schemeClr val="dk1"/>
                </a:solidFill>
              </a:rPr>
              <a:t>制作事例</a:t>
            </a:r>
            <a:r>
              <a:rPr lang="en-US" sz="2000" b="1" dirty="0">
                <a:solidFill>
                  <a:schemeClr val="dk1"/>
                </a:solidFill>
              </a:rPr>
              <a:t>】</a:t>
            </a:r>
            <a:endParaRPr sz="2000" dirty="0"/>
          </a:p>
        </p:txBody>
      </p:sp>
      <p:sp>
        <p:nvSpPr>
          <p:cNvPr id="6" name="Google Shape;52;g3263230ac5a_0_1">
            <a:extLst>
              <a:ext uri="{FF2B5EF4-FFF2-40B4-BE49-F238E27FC236}">
                <a16:creationId xmlns:a16="http://schemas.microsoft.com/office/drawing/2014/main" id="{F6FF6CFE-81E8-2ABB-F17D-2BF3FC537C9B}"/>
              </a:ext>
            </a:extLst>
          </p:cNvPr>
          <p:cNvSpPr txBox="1"/>
          <p:nvPr/>
        </p:nvSpPr>
        <p:spPr>
          <a:xfrm>
            <a:off x="6070490" y="1040864"/>
            <a:ext cx="235049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2000" b="1" dirty="0">
                <a:solidFill>
                  <a:schemeClr val="dk1"/>
                </a:solidFill>
              </a:rPr>
              <a:t>【</a:t>
            </a:r>
            <a:r>
              <a:rPr lang="en-US" sz="2000" b="1" dirty="0" err="1">
                <a:solidFill>
                  <a:schemeClr val="dk1"/>
                </a:solidFill>
              </a:rPr>
              <a:t>TikTok動画</a:t>
            </a:r>
            <a:r>
              <a:rPr lang="en-US" sz="2000" b="1" dirty="0">
                <a:solidFill>
                  <a:schemeClr val="dk1"/>
                </a:solidFill>
              </a:rPr>
              <a:t>】</a:t>
            </a:r>
            <a:endParaRPr sz="2000" dirty="0"/>
          </a:p>
        </p:txBody>
      </p:sp>
      <p:pic>
        <p:nvPicPr>
          <p:cNvPr id="7" name="Google Shape;84;g2bca570f7ae_0_0" title="【納品】（12本目）アルミ缶ジュースランキング.mp4">
            <a:hlinkClick r:id="rId5"/>
            <a:extLst>
              <a:ext uri="{FF2B5EF4-FFF2-40B4-BE49-F238E27FC236}">
                <a16:creationId xmlns:a16="http://schemas.microsoft.com/office/drawing/2014/main" id="{BB6CBBEA-248A-91CA-D222-8E51FE9C040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5229" y="1589089"/>
            <a:ext cx="2072509" cy="368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7;g2bca570f7ae_0_0" title="【納品】（1本目）バー店長になったきっかけ.mov">
            <a:hlinkClick r:id="rId7"/>
            <a:extLst>
              <a:ext uri="{FF2B5EF4-FFF2-40B4-BE49-F238E27FC236}">
                <a16:creationId xmlns:a16="http://schemas.microsoft.com/office/drawing/2014/main" id="{9F7B63C7-064A-3777-7014-DD3D7FE9116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52477" y="1589086"/>
            <a:ext cx="2072509" cy="36844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1;g3263230ac5a_0_1">
            <a:extLst>
              <a:ext uri="{FF2B5EF4-FFF2-40B4-BE49-F238E27FC236}">
                <a16:creationId xmlns:a16="http://schemas.microsoft.com/office/drawing/2014/main" id="{29B17D60-5BE8-2C23-E917-31C2324A5EB6}"/>
              </a:ext>
            </a:extLst>
          </p:cNvPr>
          <p:cNvSpPr/>
          <p:nvPr/>
        </p:nvSpPr>
        <p:spPr>
          <a:xfrm>
            <a:off x="5667611" y="233825"/>
            <a:ext cx="1117930" cy="28428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高品質</a:t>
            </a:r>
            <a:endParaRPr sz="14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1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9"/>
          <p:cNvSpPr txBox="1">
            <a:spLocks noGrp="1"/>
          </p:cNvSpPr>
          <p:nvPr>
            <p:ph type="body" idx="1"/>
          </p:nvPr>
        </p:nvSpPr>
        <p:spPr>
          <a:xfrm>
            <a:off x="243070" y="-28937"/>
            <a:ext cx="738060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ja-JP"/>
              <a:t>Point③　</a:t>
            </a:r>
            <a:r>
              <a:rPr lang="ja-JP" altLang="en-US"/>
              <a:t>コストを抑える</a:t>
            </a:r>
            <a:r>
              <a:rPr lang="en-US" altLang="ja-JP" dirty="0"/>
              <a:t>3</a:t>
            </a:r>
            <a:r>
              <a:rPr lang="ja-JP" altLang="en-US"/>
              <a:t>つのポイント</a:t>
            </a:r>
            <a:endParaRPr dirty="0"/>
          </a:p>
        </p:txBody>
      </p:sp>
      <p:sp>
        <p:nvSpPr>
          <p:cNvPr id="256" name="Google Shape;256;p9"/>
          <p:cNvSpPr/>
          <p:nvPr/>
        </p:nvSpPr>
        <p:spPr>
          <a:xfrm>
            <a:off x="961901" y="1161100"/>
            <a:ext cx="5415148" cy="581891"/>
          </a:xfrm>
          <a:prstGeom prst="roundRect">
            <a:avLst>
              <a:gd name="adj" fmla="val 9184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800" b="1">
                <a:solidFill>
                  <a:schemeClr val="lt1"/>
                </a:solidFill>
              </a:rPr>
              <a:t>一般的に存在する下記の費用を削減</a:t>
            </a:r>
            <a:endParaRPr sz="1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9"/>
          <p:cNvSpPr/>
          <p:nvPr/>
        </p:nvSpPr>
        <p:spPr>
          <a:xfrm>
            <a:off x="7312533" y="1161100"/>
            <a:ext cx="527378" cy="475611"/>
          </a:xfrm>
          <a:prstGeom prst="rect">
            <a:avLst/>
          </a:prstGeom>
          <a:gradFill>
            <a:gsLst>
              <a:gs pos="0">
                <a:srgbClr val="004699"/>
              </a:gs>
              <a:gs pos="100000">
                <a:srgbClr val="00AAE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9"/>
          <p:cNvSpPr txBox="1"/>
          <p:nvPr/>
        </p:nvSpPr>
        <p:spPr>
          <a:xfrm>
            <a:off x="8003713" y="1214239"/>
            <a:ext cx="379660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800" b="1">
                <a:solidFill>
                  <a:srgbClr val="004699"/>
                </a:solidFill>
              </a:rPr>
              <a:t>営業・マーケティング費用</a:t>
            </a:r>
            <a:r>
              <a:rPr lang="ja-JP" sz="1800" b="1">
                <a:solidFill>
                  <a:srgbClr val="004699"/>
                </a:solidFill>
                <a:latin typeface="Arial"/>
                <a:ea typeface="Arial"/>
                <a:cs typeface="Arial"/>
                <a:sym typeface="Arial"/>
              </a:rPr>
              <a:t>の削減</a:t>
            </a:r>
            <a:endParaRPr dirty="0"/>
          </a:p>
        </p:txBody>
      </p:sp>
      <p:sp>
        <p:nvSpPr>
          <p:cNvPr id="261" name="Google Shape;261;p9"/>
          <p:cNvSpPr txBox="1"/>
          <p:nvPr/>
        </p:nvSpPr>
        <p:spPr>
          <a:xfrm>
            <a:off x="7897678" y="1699170"/>
            <a:ext cx="4351200" cy="803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>
                <a:solidFill>
                  <a:schemeClr val="dk1"/>
                </a:solidFill>
              </a:rPr>
              <a:t>「今のお客様を大事にする」という理念で</a:t>
            </a:r>
            <a:endParaRPr lang="en-US" altLang="ja-JP" b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>
                <a:solidFill>
                  <a:schemeClr val="dk1"/>
                </a:solidFill>
              </a:rPr>
              <a:t> 紹介のみご依頼を受け付けているため、</a:t>
            </a:r>
            <a:endParaRPr lang="en-US" altLang="ja-JP" b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>
                <a:solidFill>
                  <a:schemeClr val="dk1"/>
                </a:solidFill>
              </a:rPr>
              <a:t> 広告宣伝費を</a:t>
            </a:r>
            <a:r>
              <a:rPr lang="en-US" altLang="ja-JP" b="1" dirty="0">
                <a:solidFill>
                  <a:schemeClr val="dk1"/>
                </a:solidFill>
              </a:rPr>
              <a:t>0</a:t>
            </a:r>
            <a:r>
              <a:rPr lang="ja-JP" altLang="en-US" b="1">
                <a:solidFill>
                  <a:schemeClr val="dk1"/>
                </a:solidFill>
              </a:rPr>
              <a:t>にしています。</a:t>
            </a:r>
            <a:endParaRPr lang="en-US" altLang="ja-JP" b="1" dirty="0">
              <a:solidFill>
                <a:schemeClr val="dk1"/>
              </a:solidFill>
            </a:endParaRPr>
          </a:p>
        </p:txBody>
      </p:sp>
      <p:sp>
        <p:nvSpPr>
          <p:cNvPr id="263" name="Google Shape;263;p9"/>
          <p:cNvSpPr/>
          <p:nvPr/>
        </p:nvSpPr>
        <p:spPr>
          <a:xfrm>
            <a:off x="7312533" y="2652453"/>
            <a:ext cx="527378" cy="475611"/>
          </a:xfrm>
          <a:prstGeom prst="rect">
            <a:avLst/>
          </a:prstGeom>
          <a:gradFill>
            <a:gsLst>
              <a:gs pos="0">
                <a:srgbClr val="004699"/>
              </a:gs>
              <a:gs pos="100000">
                <a:srgbClr val="00AAE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/>
          </a:p>
        </p:txBody>
      </p:sp>
      <p:sp>
        <p:nvSpPr>
          <p:cNvPr id="264" name="Google Shape;264;p9"/>
          <p:cNvSpPr txBox="1"/>
          <p:nvPr/>
        </p:nvSpPr>
        <p:spPr>
          <a:xfrm>
            <a:off x="8003712" y="2731073"/>
            <a:ext cx="3185487" cy="39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800" b="1">
                <a:solidFill>
                  <a:srgbClr val="004699"/>
                </a:solidFill>
              </a:rPr>
              <a:t>運用代行のみを実施</a:t>
            </a:r>
            <a:endParaRPr dirty="0"/>
          </a:p>
        </p:txBody>
      </p:sp>
      <p:sp>
        <p:nvSpPr>
          <p:cNvPr id="265" name="Google Shape;265;p9"/>
          <p:cNvSpPr txBox="1"/>
          <p:nvPr/>
        </p:nvSpPr>
        <p:spPr>
          <a:xfrm>
            <a:off x="7897678" y="3206718"/>
            <a:ext cx="4083169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>
                <a:solidFill>
                  <a:schemeClr val="dk1"/>
                </a:solidFill>
              </a:rPr>
              <a:t>近年、市場の飽和に伴い、企業独自の</a:t>
            </a:r>
            <a:endParaRPr lang="en-US" altLang="ja-JP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>
                <a:solidFill>
                  <a:schemeClr val="dk1"/>
                </a:solidFill>
              </a:rPr>
              <a:t>ツール制作も同時に行われる会社様が</a:t>
            </a:r>
            <a:endParaRPr lang="en-US" altLang="ja-JP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>
                <a:solidFill>
                  <a:schemeClr val="dk1"/>
                </a:solidFill>
              </a:rPr>
              <a:t>増え、そこに大きなコストをかけられています。弊社は運用のみを実施しており運用以外にかかる費用が</a:t>
            </a:r>
            <a:r>
              <a:rPr lang="en-US" altLang="ja-JP" b="1" dirty="0">
                <a:solidFill>
                  <a:schemeClr val="dk1"/>
                </a:solidFill>
              </a:rPr>
              <a:t>0</a:t>
            </a:r>
            <a:r>
              <a:rPr lang="ja-JP" altLang="en-US" b="1">
                <a:solidFill>
                  <a:schemeClr val="dk1"/>
                </a:solidFill>
              </a:rPr>
              <a:t>です。</a:t>
            </a:r>
            <a:endParaRPr b="1" dirty="0">
              <a:solidFill>
                <a:schemeClr val="dk1"/>
              </a:solidFill>
            </a:endParaRPr>
          </a:p>
        </p:txBody>
      </p:sp>
      <p:sp>
        <p:nvSpPr>
          <p:cNvPr id="267" name="Google Shape;267;p9"/>
          <p:cNvSpPr/>
          <p:nvPr/>
        </p:nvSpPr>
        <p:spPr>
          <a:xfrm>
            <a:off x="1427084" y="2101807"/>
            <a:ext cx="2110450" cy="1762196"/>
          </a:xfrm>
          <a:prstGeom prst="roundRect">
            <a:avLst>
              <a:gd name="adj" fmla="val 2353"/>
            </a:avLst>
          </a:prstGeom>
          <a:noFill/>
          <a:ln w="38100" cap="flat" cmpd="sng">
            <a:solidFill>
              <a:schemeClr val="bg1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/>
          <p:cNvSpPr/>
          <p:nvPr/>
        </p:nvSpPr>
        <p:spPr>
          <a:xfrm>
            <a:off x="3747882" y="2101807"/>
            <a:ext cx="2110450" cy="1762196"/>
          </a:xfrm>
          <a:prstGeom prst="roundRect">
            <a:avLst>
              <a:gd name="adj" fmla="val 2353"/>
            </a:avLst>
          </a:prstGeom>
          <a:noFill/>
          <a:ln w="38100" cap="flat" cmpd="sng">
            <a:solidFill>
              <a:schemeClr val="bg1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/>
          <p:cNvSpPr/>
          <p:nvPr/>
        </p:nvSpPr>
        <p:spPr>
          <a:xfrm>
            <a:off x="211153" y="4103954"/>
            <a:ext cx="2110450" cy="1762196"/>
          </a:xfrm>
          <a:prstGeom prst="roundRect">
            <a:avLst>
              <a:gd name="adj" fmla="val 2353"/>
            </a:avLst>
          </a:prstGeom>
          <a:noFill/>
          <a:ln w="38100" cap="flat" cmpd="sng">
            <a:solidFill>
              <a:schemeClr val="bg1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9"/>
          <p:cNvSpPr/>
          <p:nvPr/>
        </p:nvSpPr>
        <p:spPr>
          <a:xfrm>
            <a:off x="4922733" y="4108368"/>
            <a:ext cx="2110450" cy="1762196"/>
          </a:xfrm>
          <a:prstGeom prst="roundRect">
            <a:avLst>
              <a:gd name="adj" fmla="val 2353"/>
            </a:avLst>
          </a:prstGeom>
          <a:noFill/>
          <a:ln w="38100" cap="flat" cmpd="sng">
            <a:solidFill>
              <a:schemeClr val="bg1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9"/>
          <p:cNvSpPr/>
          <p:nvPr/>
        </p:nvSpPr>
        <p:spPr>
          <a:xfrm>
            <a:off x="2608103" y="4108368"/>
            <a:ext cx="2110450" cy="1762196"/>
          </a:xfrm>
          <a:prstGeom prst="roundRect">
            <a:avLst>
              <a:gd name="adj" fmla="val 2353"/>
            </a:avLst>
          </a:prstGeom>
          <a:noFill/>
          <a:ln w="38100" cap="flat" cmpd="sng">
            <a:solidFill>
              <a:schemeClr val="bg1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図 3" descr="図形&#10;&#10;低い精度で自動的に生成された説明">
            <a:extLst>
              <a:ext uri="{FF2B5EF4-FFF2-40B4-BE49-F238E27FC236}">
                <a16:creationId xmlns:a16="http://schemas.microsoft.com/office/drawing/2014/main" id="{31A85B23-CFF9-827A-20C5-24E896A92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317" y="4098577"/>
            <a:ext cx="1598323" cy="1598323"/>
          </a:xfrm>
          <a:prstGeom prst="rect">
            <a:avLst/>
          </a:prstGeom>
        </p:spPr>
      </p:pic>
      <p:sp>
        <p:nvSpPr>
          <p:cNvPr id="5" name="Google Shape;52;g3263230ac5a_0_1">
            <a:extLst>
              <a:ext uri="{FF2B5EF4-FFF2-40B4-BE49-F238E27FC236}">
                <a16:creationId xmlns:a16="http://schemas.microsoft.com/office/drawing/2014/main" id="{A7ABE8B6-277C-563B-B6F0-2C9C02F16743}"/>
              </a:ext>
            </a:extLst>
          </p:cNvPr>
          <p:cNvSpPr txBox="1"/>
          <p:nvPr/>
        </p:nvSpPr>
        <p:spPr>
          <a:xfrm>
            <a:off x="2697710" y="5338713"/>
            <a:ext cx="1931236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b="1" dirty="0">
                <a:solidFill>
                  <a:schemeClr val="dk1"/>
                </a:solidFill>
              </a:rPr>
              <a:t>②</a:t>
            </a:r>
            <a:r>
              <a:rPr lang="en-US" b="1" dirty="0" err="1">
                <a:solidFill>
                  <a:schemeClr val="dk1"/>
                </a:solidFill>
              </a:rPr>
              <a:t>独自ツール運用費</a:t>
            </a:r>
            <a:endParaRPr dirty="0"/>
          </a:p>
        </p:txBody>
      </p:sp>
      <p:pic>
        <p:nvPicPr>
          <p:cNvPr id="7" name="図 6" descr="図形&#10;&#10;低い精度で自動的に生成された説明">
            <a:extLst>
              <a:ext uri="{FF2B5EF4-FFF2-40B4-BE49-F238E27FC236}">
                <a16:creationId xmlns:a16="http://schemas.microsoft.com/office/drawing/2014/main" id="{34425241-FD82-41FE-922A-0ECB281B0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10" y="4212186"/>
            <a:ext cx="839934" cy="1187169"/>
          </a:xfrm>
          <a:prstGeom prst="rect">
            <a:avLst/>
          </a:prstGeom>
        </p:spPr>
      </p:pic>
      <p:sp>
        <p:nvSpPr>
          <p:cNvPr id="8" name="Google Shape;52;g3263230ac5a_0_1">
            <a:extLst>
              <a:ext uri="{FF2B5EF4-FFF2-40B4-BE49-F238E27FC236}">
                <a16:creationId xmlns:a16="http://schemas.microsoft.com/office/drawing/2014/main" id="{BE5BCBEF-70DD-2CA5-4513-EEAA925155FB}"/>
              </a:ext>
            </a:extLst>
          </p:cNvPr>
          <p:cNvSpPr txBox="1"/>
          <p:nvPr/>
        </p:nvSpPr>
        <p:spPr>
          <a:xfrm>
            <a:off x="285980" y="5318241"/>
            <a:ext cx="19177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b="1" dirty="0">
                <a:solidFill>
                  <a:schemeClr val="dk1"/>
                </a:solidFill>
              </a:rPr>
              <a:t>①</a:t>
            </a:r>
            <a:r>
              <a:rPr lang="en-US" b="1" dirty="0" err="1">
                <a:solidFill>
                  <a:schemeClr val="dk1"/>
                </a:solidFill>
              </a:rPr>
              <a:t>インフルエンサ</a:t>
            </a:r>
            <a:r>
              <a:rPr lang="en-US" b="1" dirty="0">
                <a:solidFill>
                  <a:schemeClr val="dk1"/>
                </a:solidFill>
              </a:rPr>
              <a:t>ー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b="1" dirty="0" err="1">
                <a:solidFill>
                  <a:schemeClr val="dk1"/>
                </a:solidFill>
              </a:rPr>
              <a:t>スポンサー費</a:t>
            </a:r>
            <a:endParaRPr lang="en-US" b="1" dirty="0">
              <a:solidFill>
                <a:schemeClr val="dk1"/>
              </a:solidFill>
            </a:endParaRPr>
          </a:p>
        </p:txBody>
      </p:sp>
      <p:pic>
        <p:nvPicPr>
          <p:cNvPr id="10" name="図 9" descr="アイコン&#10;&#10;自動的に生成された説明">
            <a:extLst>
              <a:ext uri="{FF2B5EF4-FFF2-40B4-BE49-F238E27FC236}">
                <a16:creationId xmlns:a16="http://schemas.microsoft.com/office/drawing/2014/main" id="{7A8645BD-D8B2-EC4A-182C-C7E1862C1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195" y="4222819"/>
            <a:ext cx="1259952" cy="1259952"/>
          </a:xfrm>
          <a:prstGeom prst="rect">
            <a:avLst/>
          </a:prstGeom>
        </p:spPr>
      </p:pic>
      <p:sp>
        <p:nvSpPr>
          <p:cNvPr id="11" name="Google Shape;52;g3263230ac5a_0_1">
            <a:extLst>
              <a:ext uri="{FF2B5EF4-FFF2-40B4-BE49-F238E27FC236}">
                <a16:creationId xmlns:a16="http://schemas.microsoft.com/office/drawing/2014/main" id="{F831D843-BF47-6E33-7030-0B49DE134569}"/>
              </a:ext>
            </a:extLst>
          </p:cNvPr>
          <p:cNvSpPr txBox="1"/>
          <p:nvPr/>
        </p:nvSpPr>
        <p:spPr>
          <a:xfrm>
            <a:off x="4988387" y="5344139"/>
            <a:ext cx="19720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b="1" dirty="0">
                <a:solidFill>
                  <a:schemeClr val="dk1"/>
                </a:solidFill>
              </a:rPr>
              <a:t>③</a:t>
            </a:r>
            <a:r>
              <a:rPr lang="en-US" b="1" dirty="0" err="1">
                <a:solidFill>
                  <a:schemeClr val="dk1"/>
                </a:solidFill>
              </a:rPr>
              <a:t>動画編集の高額な</a:t>
            </a:r>
            <a:endParaRPr lang="en-US" b="1" dirty="0">
              <a:solidFill>
                <a:schemeClr val="dk1"/>
              </a:solidFill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b="1" dirty="0" err="1">
                <a:solidFill>
                  <a:schemeClr val="dk1"/>
                </a:solidFill>
              </a:rPr>
              <a:t>外注費用</a:t>
            </a:r>
            <a:endParaRPr lang="en-US" b="1" dirty="0">
              <a:solidFill>
                <a:schemeClr val="dk1"/>
              </a:solidFill>
            </a:endParaRPr>
          </a:p>
        </p:txBody>
      </p:sp>
      <p:pic>
        <p:nvPicPr>
          <p:cNvPr id="13" name="図 12" descr="図形&#10;&#10;低い精度で自動的に生成された説明">
            <a:extLst>
              <a:ext uri="{FF2B5EF4-FFF2-40B4-BE49-F238E27FC236}">
                <a16:creationId xmlns:a16="http://schemas.microsoft.com/office/drawing/2014/main" id="{591C4F96-771C-659F-36F9-C69A2279D6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5642" y="2105393"/>
            <a:ext cx="1390799" cy="1390799"/>
          </a:xfrm>
          <a:prstGeom prst="rect">
            <a:avLst/>
          </a:prstGeom>
        </p:spPr>
      </p:pic>
      <p:sp>
        <p:nvSpPr>
          <p:cNvPr id="14" name="Google Shape;52;g3263230ac5a_0_1">
            <a:extLst>
              <a:ext uri="{FF2B5EF4-FFF2-40B4-BE49-F238E27FC236}">
                <a16:creationId xmlns:a16="http://schemas.microsoft.com/office/drawing/2014/main" id="{4A48D8BD-05D5-A667-809B-9B49A10144BB}"/>
              </a:ext>
            </a:extLst>
          </p:cNvPr>
          <p:cNvSpPr txBox="1"/>
          <p:nvPr/>
        </p:nvSpPr>
        <p:spPr>
          <a:xfrm>
            <a:off x="1755744" y="3317838"/>
            <a:ext cx="1390799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altLang="ja-JP" b="1" dirty="0"/>
              <a:t>①</a:t>
            </a:r>
            <a:r>
              <a:rPr lang="ja-JP" altLang="en-US" b="1"/>
              <a:t>営業代行費</a:t>
            </a:r>
            <a:endParaRPr b="1" dirty="0"/>
          </a:p>
        </p:txBody>
      </p:sp>
      <p:sp>
        <p:nvSpPr>
          <p:cNvPr id="15" name="Google Shape;52;g3263230ac5a_0_1">
            <a:extLst>
              <a:ext uri="{FF2B5EF4-FFF2-40B4-BE49-F238E27FC236}">
                <a16:creationId xmlns:a16="http://schemas.microsoft.com/office/drawing/2014/main" id="{EA39BD29-4DD6-293F-36C4-D8CE8DED965C}"/>
              </a:ext>
            </a:extLst>
          </p:cNvPr>
          <p:cNvSpPr txBox="1"/>
          <p:nvPr/>
        </p:nvSpPr>
        <p:spPr>
          <a:xfrm>
            <a:off x="3867161" y="3317838"/>
            <a:ext cx="187189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altLang="ja-JP" b="1" dirty="0"/>
              <a:t>①</a:t>
            </a:r>
            <a:r>
              <a:rPr lang="ja-JP" altLang="en-US" b="1"/>
              <a:t>マーケティング費</a:t>
            </a:r>
            <a:endParaRPr b="1" dirty="0"/>
          </a:p>
        </p:txBody>
      </p:sp>
      <p:pic>
        <p:nvPicPr>
          <p:cNvPr id="17" name="図 16" descr="図形&#10;&#10;低い精度で自動的に生成された説明">
            <a:extLst>
              <a:ext uri="{FF2B5EF4-FFF2-40B4-BE49-F238E27FC236}">
                <a16:creationId xmlns:a16="http://schemas.microsoft.com/office/drawing/2014/main" id="{71BC3E55-663E-28B0-916B-80BF43ADCF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7341" y="1961955"/>
            <a:ext cx="1616824" cy="1616824"/>
          </a:xfrm>
          <a:prstGeom prst="rect">
            <a:avLst/>
          </a:prstGeom>
        </p:spPr>
      </p:pic>
      <p:sp>
        <p:nvSpPr>
          <p:cNvPr id="19" name="Google Shape;263;p9">
            <a:extLst>
              <a:ext uri="{FF2B5EF4-FFF2-40B4-BE49-F238E27FC236}">
                <a16:creationId xmlns:a16="http://schemas.microsoft.com/office/drawing/2014/main" id="{664B6C9E-DA81-FA83-FE31-EF925FA11ADA}"/>
              </a:ext>
            </a:extLst>
          </p:cNvPr>
          <p:cNvSpPr/>
          <p:nvPr/>
        </p:nvSpPr>
        <p:spPr>
          <a:xfrm>
            <a:off x="7312533" y="4707936"/>
            <a:ext cx="527378" cy="475611"/>
          </a:xfrm>
          <a:prstGeom prst="rect">
            <a:avLst/>
          </a:prstGeom>
          <a:gradFill>
            <a:gsLst>
              <a:gs pos="0">
                <a:srgbClr val="004699"/>
              </a:gs>
              <a:gs pos="100000">
                <a:srgbClr val="00AAE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altLang="ja-JP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dirty="0"/>
          </a:p>
        </p:txBody>
      </p:sp>
      <p:sp>
        <p:nvSpPr>
          <p:cNvPr id="20" name="Google Shape;264;p9">
            <a:extLst>
              <a:ext uri="{FF2B5EF4-FFF2-40B4-BE49-F238E27FC236}">
                <a16:creationId xmlns:a16="http://schemas.microsoft.com/office/drawing/2014/main" id="{073865E1-CE45-6A50-4361-FE117CE65962}"/>
              </a:ext>
            </a:extLst>
          </p:cNvPr>
          <p:cNvSpPr txBox="1"/>
          <p:nvPr/>
        </p:nvSpPr>
        <p:spPr>
          <a:xfrm>
            <a:off x="8044091" y="4786556"/>
            <a:ext cx="3185487" cy="39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004699"/>
                </a:solidFill>
              </a:rPr>
              <a:t>独自の動画編集体制</a:t>
            </a:r>
            <a:endParaRPr dirty="0"/>
          </a:p>
        </p:txBody>
      </p:sp>
      <p:sp>
        <p:nvSpPr>
          <p:cNvPr id="21" name="Google Shape;265;p9">
            <a:extLst>
              <a:ext uri="{FF2B5EF4-FFF2-40B4-BE49-F238E27FC236}">
                <a16:creationId xmlns:a16="http://schemas.microsoft.com/office/drawing/2014/main" id="{A3E55F60-67AC-CF30-086A-1F5E77898F6C}"/>
              </a:ext>
            </a:extLst>
          </p:cNvPr>
          <p:cNvSpPr txBox="1"/>
          <p:nvPr/>
        </p:nvSpPr>
        <p:spPr>
          <a:xfrm>
            <a:off x="7860429" y="5320203"/>
            <a:ext cx="408316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b="1" dirty="0">
                <a:solidFill>
                  <a:schemeClr val="dk1"/>
                </a:solidFill>
              </a:rPr>
              <a:t>TikTok</a:t>
            </a:r>
            <a:r>
              <a:rPr lang="ja-JP" altLang="en-US" b="1">
                <a:solidFill>
                  <a:schemeClr val="dk1"/>
                </a:solidFill>
              </a:rPr>
              <a:t>運用で最もコストがかかるのは</a:t>
            </a:r>
            <a:endParaRPr lang="en-US" altLang="ja-JP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>
                <a:solidFill>
                  <a:schemeClr val="dk1"/>
                </a:solidFill>
              </a:rPr>
              <a:t>「動画編集」です。弊社は動画編集事業を</a:t>
            </a:r>
            <a:endParaRPr lang="en-US" altLang="ja-JP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>
                <a:solidFill>
                  <a:schemeClr val="dk1"/>
                </a:solidFill>
              </a:rPr>
              <a:t>併せて行っているため、独自の編集体制がありコストの大幅削減が可能です。</a:t>
            </a:r>
            <a:endParaRPr b="1" dirty="0">
              <a:solidFill>
                <a:schemeClr val="dk1"/>
              </a:solidFill>
            </a:endParaRPr>
          </a:p>
        </p:txBody>
      </p:sp>
      <p:sp>
        <p:nvSpPr>
          <p:cNvPr id="2" name="Google Shape;51;g3263230ac5a_0_1">
            <a:extLst>
              <a:ext uri="{FF2B5EF4-FFF2-40B4-BE49-F238E27FC236}">
                <a16:creationId xmlns:a16="http://schemas.microsoft.com/office/drawing/2014/main" id="{01016188-81CC-ACD8-F329-CAEE4A8D07EF}"/>
              </a:ext>
            </a:extLst>
          </p:cNvPr>
          <p:cNvSpPr/>
          <p:nvPr/>
        </p:nvSpPr>
        <p:spPr>
          <a:xfrm>
            <a:off x="6194603" y="258927"/>
            <a:ext cx="1117930" cy="28428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低価格</a:t>
            </a:r>
            <a:endParaRPr sz="14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1317</TotalTime>
  <Words>1358</Words>
  <Application>Microsoft Macintosh PowerPoint</Application>
  <PresentationFormat>ワイド画面</PresentationFormat>
  <Paragraphs>269</Paragraphs>
  <Slides>15</Slides>
  <Notes>15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18" baseType="lpstr">
      <vt:lpstr>Meiryo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南畑 力斗</dc:creator>
  <cp:lastModifiedBy>力斗 南畑</cp:lastModifiedBy>
  <cp:revision>5</cp:revision>
  <dcterms:created xsi:type="dcterms:W3CDTF">2023-07-30T12:25:56Z</dcterms:created>
  <dcterms:modified xsi:type="dcterms:W3CDTF">2025-01-17T03:17:56Z</dcterms:modified>
</cp:coreProperties>
</file>